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661" r:id="rId5"/>
    <p:sldMasterId id="2147483673" r:id="rId6"/>
  </p:sldMasterIdLst>
  <p:notesMasterIdLst>
    <p:notesMasterId r:id="rId30"/>
  </p:notesMasterIdLst>
  <p:handoutMasterIdLst>
    <p:handoutMasterId r:id="rId31"/>
  </p:handoutMasterIdLst>
  <p:sldIdLst>
    <p:sldId id="256" r:id="rId7"/>
    <p:sldId id="257" r:id="rId8"/>
    <p:sldId id="424" r:id="rId9"/>
    <p:sldId id="427" r:id="rId10"/>
    <p:sldId id="372" r:id="rId11"/>
    <p:sldId id="281" r:id="rId12"/>
    <p:sldId id="375" r:id="rId13"/>
    <p:sldId id="425" r:id="rId14"/>
    <p:sldId id="426" r:id="rId15"/>
    <p:sldId id="296" r:id="rId16"/>
    <p:sldId id="295" r:id="rId17"/>
    <p:sldId id="297" r:id="rId18"/>
    <p:sldId id="298" r:id="rId19"/>
    <p:sldId id="407" r:id="rId20"/>
    <p:sldId id="408" r:id="rId21"/>
    <p:sldId id="259" r:id="rId22"/>
    <p:sldId id="423" r:id="rId23"/>
    <p:sldId id="413" r:id="rId24"/>
    <p:sldId id="414" r:id="rId25"/>
    <p:sldId id="419" r:id="rId26"/>
    <p:sldId id="416" r:id="rId27"/>
    <p:sldId id="429" r:id="rId28"/>
    <p:sldId id="428" r:id="rId29"/>
  </p:sldIdLst>
  <p:sldSz cx="9144000" cy="6858000" type="screen4x3"/>
  <p:notesSz cx="7010400" cy="9296400"/>
  <p:custDataLst>
    <p:tags r:id="rId32"/>
  </p:custDataLst>
  <p:defaultTextStyle>
    <a:defPPr>
      <a:defRPr lang="en-US"/>
    </a:defPPr>
    <a:lvl1pPr algn="l" rtl="0" fontAlgn="base">
      <a:spcBef>
        <a:spcPct val="0"/>
      </a:spcBef>
      <a:spcAft>
        <a:spcPct val="0"/>
      </a:spcAft>
      <a:defRPr sz="2400" b="1" kern="1200">
        <a:solidFill>
          <a:srgbClr val="DDDDDD"/>
        </a:solidFill>
        <a:latin typeface="Times New Roman" pitchFamily="18" charset="0"/>
        <a:ea typeface="+mn-ea"/>
        <a:cs typeface="+mn-cs"/>
      </a:defRPr>
    </a:lvl1pPr>
    <a:lvl2pPr marL="457200" algn="l" rtl="0" fontAlgn="base">
      <a:spcBef>
        <a:spcPct val="0"/>
      </a:spcBef>
      <a:spcAft>
        <a:spcPct val="0"/>
      </a:spcAft>
      <a:defRPr sz="2400" b="1" kern="1200">
        <a:solidFill>
          <a:srgbClr val="DDDDDD"/>
        </a:solidFill>
        <a:latin typeface="Times New Roman" pitchFamily="18" charset="0"/>
        <a:ea typeface="+mn-ea"/>
        <a:cs typeface="+mn-cs"/>
      </a:defRPr>
    </a:lvl2pPr>
    <a:lvl3pPr marL="914400" algn="l" rtl="0" fontAlgn="base">
      <a:spcBef>
        <a:spcPct val="0"/>
      </a:spcBef>
      <a:spcAft>
        <a:spcPct val="0"/>
      </a:spcAft>
      <a:defRPr sz="2400" b="1" kern="1200">
        <a:solidFill>
          <a:srgbClr val="DDDDDD"/>
        </a:solidFill>
        <a:latin typeface="Times New Roman" pitchFamily="18" charset="0"/>
        <a:ea typeface="+mn-ea"/>
        <a:cs typeface="+mn-cs"/>
      </a:defRPr>
    </a:lvl3pPr>
    <a:lvl4pPr marL="1371600" algn="l" rtl="0" fontAlgn="base">
      <a:spcBef>
        <a:spcPct val="0"/>
      </a:spcBef>
      <a:spcAft>
        <a:spcPct val="0"/>
      </a:spcAft>
      <a:defRPr sz="2400" b="1" kern="1200">
        <a:solidFill>
          <a:srgbClr val="DDDDDD"/>
        </a:solidFill>
        <a:latin typeface="Times New Roman" pitchFamily="18" charset="0"/>
        <a:ea typeface="+mn-ea"/>
        <a:cs typeface="+mn-cs"/>
      </a:defRPr>
    </a:lvl4pPr>
    <a:lvl5pPr marL="1828800" algn="l" rtl="0" fontAlgn="base">
      <a:spcBef>
        <a:spcPct val="0"/>
      </a:spcBef>
      <a:spcAft>
        <a:spcPct val="0"/>
      </a:spcAft>
      <a:defRPr sz="2400" b="1" kern="1200">
        <a:solidFill>
          <a:srgbClr val="DDDDDD"/>
        </a:solidFill>
        <a:latin typeface="Times New Roman" pitchFamily="18" charset="0"/>
        <a:ea typeface="+mn-ea"/>
        <a:cs typeface="+mn-cs"/>
      </a:defRPr>
    </a:lvl5pPr>
    <a:lvl6pPr marL="2286000" algn="l" defTabSz="914400" rtl="0" eaLnBrk="1" latinLnBrk="0" hangingPunct="1">
      <a:defRPr sz="2400" b="1" kern="1200">
        <a:solidFill>
          <a:srgbClr val="DDDDDD"/>
        </a:solidFill>
        <a:latin typeface="Times New Roman" pitchFamily="18" charset="0"/>
        <a:ea typeface="+mn-ea"/>
        <a:cs typeface="+mn-cs"/>
      </a:defRPr>
    </a:lvl6pPr>
    <a:lvl7pPr marL="2743200" algn="l" defTabSz="914400" rtl="0" eaLnBrk="1" latinLnBrk="0" hangingPunct="1">
      <a:defRPr sz="2400" b="1" kern="1200">
        <a:solidFill>
          <a:srgbClr val="DDDDDD"/>
        </a:solidFill>
        <a:latin typeface="Times New Roman" pitchFamily="18" charset="0"/>
        <a:ea typeface="+mn-ea"/>
        <a:cs typeface="+mn-cs"/>
      </a:defRPr>
    </a:lvl7pPr>
    <a:lvl8pPr marL="3200400" algn="l" defTabSz="914400" rtl="0" eaLnBrk="1" latinLnBrk="0" hangingPunct="1">
      <a:defRPr sz="2400" b="1" kern="1200">
        <a:solidFill>
          <a:srgbClr val="DDDDDD"/>
        </a:solidFill>
        <a:latin typeface="Times New Roman" pitchFamily="18" charset="0"/>
        <a:ea typeface="+mn-ea"/>
        <a:cs typeface="+mn-cs"/>
      </a:defRPr>
    </a:lvl8pPr>
    <a:lvl9pPr marL="3657600" algn="l" defTabSz="914400" rtl="0" eaLnBrk="1" latinLnBrk="0" hangingPunct="1">
      <a:defRPr sz="2400" b="1" kern="1200">
        <a:solidFill>
          <a:srgbClr val="DDDDDD"/>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6089CC"/>
    <a:srgbClr val="3366FF"/>
    <a:srgbClr val="DDDDDD"/>
    <a:srgbClr val="FF3300"/>
    <a:srgbClr val="000066"/>
    <a:srgbClr val="CCECFF"/>
    <a:srgbClr val="F8F8F8"/>
    <a:srgbClr val="660066"/>
    <a:srgbClr val="CC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126" autoAdjust="0"/>
    <p:restoredTop sz="92341" autoAdjust="0"/>
  </p:normalViewPr>
  <p:slideViewPr>
    <p:cSldViewPr snapToObjects="1">
      <p:cViewPr varScale="1">
        <p:scale>
          <a:sx n="39" d="100"/>
          <a:sy n="39" d="100"/>
        </p:scale>
        <p:origin x="-784" y="-76"/>
      </p:cViewPr>
      <p:guideLst>
        <p:guide orient="horz" pos="2160"/>
        <p:guide pos="2880"/>
      </p:guideLst>
    </p:cSldViewPr>
  </p:slideViewPr>
  <p:outlineViewPr>
    <p:cViewPr>
      <p:scale>
        <a:sx n="33" d="100"/>
        <a:sy n="33" d="100"/>
      </p:scale>
      <p:origin x="0" y="403"/>
    </p:cViewPr>
  </p:outlineViewPr>
  <p:notesTextViewPr>
    <p:cViewPr>
      <p:scale>
        <a:sx n="25" d="100"/>
        <a:sy n="25" d="100"/>
      </p:scale>
      <p:origin x="0" y="0"/>
    </p:cViewPr>
  </p:notesTextViewPr>
  <p:sorterViewPr>
    <p:cViewPr>
      <p:scale>
        <a:sx n="79" d="100"/>
        <a:sy n="79" d="100"/>
      </p:scale>
      <p:origin x="0" y="72"/>
    </p:cViewPr>
  </p:sorterViewPr>
  <p:notesViewPr>
    <p:cSldViewPr snapToObjects="1">
      <p:cViewPr>
        <p:scale>
          <a:sx n="89" d="100"/>
          <a:sy n="89" d="100"/>
        </p:scale>
        <p:origin x="-3690" y="-34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1"/>
            <a:ext cx="3038162" cy="463542"/>
          </a:xfrm>
          <a:prstGeom prst="rect">
            <a:avLst/>
          </a:prstGeom>
          <a:noFill/>
          <a:ln w="9525">
            <a:noFill/>
            <a:miter lim="800000"/>
            <a:headEnd/>
            <a:tailEnd/>
          </a:ln>
          <a:effectLst/>
        </p:spPr>
        <p:txBody>
          <a:bodyPr vert="horz" wrap="square" lIns="88073" tIns="44036" rIns="88073" bIns="44036" numCol="1" anchor="t" anchorCtr="0" compatLnSpc="1">
            <a:prstTxWarp prst="textNoShape">
              <a:avLst/>
            </a:prstTxWarp>
          </a:bodyPr>
          <a:lstStyle>
            <a:lvl1pPr defTabSz="879994">
              <a:defRPr sz="1100" b="0">
                <a:solidFill>
                  <a:schemeClr val="tx1"/>
                </a:solidFill>
                <a:latin typeface="Arial" charset="0"/>
              </a:defRPr>
            </a:lvl1pPr>
          </a:lstStyle>
          <a:p>
            <a:pPr>
              <a:defRPr/>
            </a:pPr>
            <a:endParaRPr lang="en-US" dirty="0"/>
          </a:p>
        </p:txBody>
      </p:sp>
      <p:sp>
        <p:nvSpPr>
          <p:cNvPr id="188419" name="Rectangle 3"/>
          <p:cNvSpPr>
            <a:spLocks noGrp="1" noChangeArrowheads="1"/>
          </p:cNvSpPr>
          <p:nvPr>
            <p:ph type="dt" sz="quarter" idx="1"/>
          </p:nvPr>
        </p:nvSpPr>
        <p:spPr bwMode="auto">
          <a:xfrm>
            <a:off x="3970635" y="1"/>
            <a:ext cx="3038162" cy="463542"/>
          </a:xfrm>
          <a:prstGeom prst="rect">
            <a:avLst/>
          </a:prstGeom>
          <a:noFill/>
          <a:ln w="9525">
            <a:noFill/>
            <a:miter lim="800000"/>
            <a:headEnd/>
            <a:tailEnd/>
          </a:ln>
          <a:effectLst/>
        </p:spPr>
        <p:txBody>
          <a:bodyPr vert="horz" wrap="square" lIns="88073" tIns="44036" rIns="88073" bIns="44036" numCol="1" anchor="t" anchorCtr="0" compatLnSpc="1">
            <a:prstTxWarp prst="textNoShape">
              <a:avLst/>
            </a:prstTxWarp>
          </a:bodyPr>
          <a:lstStyle>
            <a:lvl1pPr algn="r" defTabSz="879994">
              <a:defRPr sz="1100" b="0">
                <a:solidFill>
                  <a:schemeClr val="tx1"/>
                </a:solidFill>
                <a:latin typeface="Arial" charset="0"/>
              </a:defRPr>
            </a:lvl1pPr>
          </a:lstStyle>
          <a:p>
            <a:pPr>
              <a:defRPr/>
            </a:pPr>
            <a:endParaRPr lang="en-US" dirty="0"/>
          </a:p>
        </p:txBody>
      </p:sp>
      <p:sp>
        <p:nvSpPr>
          <p:cNvPr id="188420" name="Rectangle 4"/>
          <p:cNvSpPr>
            <a:spLocks noGrp="1" noChangeArrowheads="1"/>
          </p:cNvSpPr>
          <p:nvPr>
            <p:ph type="ftr" sz="quarter" idx="2"/>
          </p:nvPr>
        </p:nvSpPr>
        <p:spPr bwMode="auto">
          <a:xfrm>
            <a:off x="0" y="8831267"/>
            <a:ext cx="3038162" cy="463542"/>
          </a:xfrm>
          <a:prstGeom prst="rect">
            <a:avLst/>
          </a:prstGeom>
          <a:noFill/>
          <a:ln w="9525">
            <a:noFill/>
            <a:miter lim="800000"/>
            <a:headEnd/>
            <a:tailEnd/>
          </a:ln>
          <a:effectLst/>
        </p:spPr>
        <p:txBody>
          <a:bodyPr vert="horz" wrap="square" lIns="88073" tIns="44036" rIns="88073" bIns="44036" numCol="1" anchor="b" anchorCtr="0" compatLnSpc="1">
            <a:prstTxWarp prst="textNoShape">
              <a:avLst/>
            </a:prstTxWarp>
          </a:bodyPr>
          <a:lstStyle>
            <a:lvl1pPr defTabSz="879994">
              <a:defRPr sz="1100" b="0">
                <a:solidFill>
                  <a:schemeClr val="tx1"/>
                </a:solidFill>
                <a:latin typeface="Arial" charset="0"/>
              </a:defRPr>
            </a:lvl1pPr>
          </a:lstStyle>
          <a:p>
            <a:pPr>
              <a:defRPr/>
            </a:pPr>
            <a:endParaRPr lang="en-US" dirty="0"/>
          </a:p>
        </p:txBody>
      </p:sp>
      <p:sp>
        <p:nvSpPr>
          <p:cNvPr id="188421" name="Rectangle 5"/>
          <p:cNvSpPr>
            <a:spLocks noGrp="1" noChangeArrowheads="1"/>
          </p:cNvSpPr>
          <p:nvPr>
            <p:ph type="sldNum" sz="quarter" idx="3"/>
          </p:nvPr>
        </p:nvSpPr>
        <p:spPr bwMode="auto">
          <a:xfrm>
            <a:off x="3970635" y="8831267"/>
            <a:ext cx="3038162" cy="463542"/>
          </a:xfrm>
          <a:prstGeom prst="rect">
            <a:avLst/>
          </a:prstGeom>
          <a:noFill/>
          <a:ln w="9525">
            <a:noFill/>
            <a:miter lim="800000"/>
            <a:headEnd/>
            <a:tailEnd/>
          </a:ln>
          <a:effectLst/>
        </p:spPr>
        <p:txBody>
          <a:bodyPr vert="horz" wrap="square" lIns="88073" tIns="44036" rIns="88073" bIns="44036" numCol="1" anchor="b" anchorCtr="0" compatLnSpc="1">
            <a:prstTxWarp prst="textNoShape">
              <a:avLst/>
            </a:prstTxWarp>
          </a:bodyPr>
          <a:lstStyle>
            <a:lvl1pPr algn="r" defTabSz="879994">
              <a:defRPr sz="1100" b="0">
                <a:solidFill>
                  <a:schemeClr val="tx1"/>
                </a:solidFill>
                <a:latin typeface="Arial" charset="0"/>
              </a:defRPr>
            </a:lvl1pPr>
          </a:lstStyle>
          <a:p>
            <a:pPr>
              <a:defRPr/>
            </a:pPr>
            <a:fld id="{90CA43EF-7A13-4746-A967-69DFF863B69E}" type="slidenum">
              <a:rPr lang="en-US"/>
              <a:pPr>
                <a:defRPr/>
              </a:pPr>
              <a:t>‹#›</a:t>
            </a:fld>
            <a:endParaRPr lang="en-US" dirty="0"/>
          </a:p>
        </p:txBody>
      </p:sp>
    </p:spTree>
    <p:extLst>
      <p:ext uri="{BB962C8B-B14F-4D97-AF65-F5344CB8AC3E}">
        <p14:creationId xmlns:p14="http://schemas.microsoft.com/office/powerpoint/2010/main" xmlns="" val="1477922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0"/>
            <a:ext cx="3039766" cy="466738"/>
          </a:xfrm>
          <a:prstGeom prst="rect">
            <a:avLst/>
          </a:prstGeom>
          <a:noFill/>
          <a:ln w="9525">
            <a:noFill/>
            <a:miter lim="800000"/>
            <a:headEnd/>
            <a:tailEnd/>
          </a:ln>
          <a:effectLst/>
        </p:spPr>
        <p:txBody>
          <a:bodyPr vert="horz" wrap="square" lIns="92806" tIns="46401" rIns="92806" bIns="46401" numCol="1" anchor="t" anchorCtr="0" compatLnSpc="1">
            <a:prstTxWarp prst="textNoShape">
              <a:avLst/>
            </a:prstTxWarp>
          </a:bodyPr>
          <a:lstStyle>
            <a:lvl1pPr defTabSz="927994">
              <a:defRPr sz="1100" b="0">
                <a:solidFill>
                  <a:schemeClr val="tx1"/>
                </a:solidFill>
                <a:latin typeface="Arial" charset="0"/>
              </a:defRPr>
            </a:lvl1pPr>
          </a:lstStyle>
          <a:p>
            <a:pPr>
              <a:defRPr/>
            </a:pPr>
            <a:endParaRPr lang="en-US" dirty="0"/>
          </a:p>
        </p:txBody>
      </p:sp>
      <p:sp>
        <p:nvSpPr>
          <p:cNvPr id="81923" name="Rectangle 3"/>
          <p:cNvSpPr>
            <a:spLocks noGrp="1" noChangeArrowheads="1"/>
          </p:cNvSpPr>
          <p:nvPr>
            <p:ph type="dt" idx="1"/>
          </p:nvPr>
        </p:nvSpPr>
        <p:spPr bwMode="auto">
          <a:xfrm>
            <a:off x="3969031" y="0"/>
            <a:ext cx="3039766" cy="466738"/>
          </a:xfrm>
          <a:prstGeom prst="rect">
            <a:avLst/>
          </a:prstGeom>
          <a:noFill/>
          <a:ln w="9525">
            <a:noFill/>
            <a:miter lim="800000"/>
            <a:headEnd/>
            <a:tailEnd/>
          </a:ln>
          <a:effectLst/>
        </p:spPr>
        <p:txBody>
          <a:bodyPr vert="horz" wrap="square" lIns="92806" tIns="46401" rIns="92806" bIns="46401" numCol="1" anchor="t" anchorCtr="0" compatLnSpc="1">
            <a:prstTxWarp prst="textNoShape">
              <a:avLst/>
            </a:prstTxWarp>
          </a:bodyPr>
          <a:lstStyle>
            <a:lvl1pPr algn="r" defTabSz="927994">
              <a:defRPr sz="1100" b="0">
                <a:solidFill>
                  <a:schemeClr val="tx1"/>
                </a:solidFill>
                <a:latin typeface="Arial" charset="0"/>
              </a:defRPr>
            </a:lvl1pPr>
          </a:lstStyle>
          <a:p>
            <a:pPr>
              <a:defRPr/>
            </a:pPr>
            <a:endParaRPr lang="en-US" dirty="0"/>
          </a:p>
        </p:txBody>
      </p:sp>
      <p:sp>
        <p:nvSpPr>
          <p:cNvPr id="96260" name="Rectangle 4"/>
          <p:cNvSpPr>
            <a:spLocks noGrp="1" noRot="1" noChangeAspect="1" noChangeArrowheads="1" noTextEdit="1"/>
          </p:cNvSpPr>
          <p:nvPr>
            <p:ph type="sldImg" idx="2"/>
          </p:nvPr>
        </p:nvSpPr>
        <p:spPr bwMode="auto">
          <a:xfrm>
            <a:off x="1182688" y="695325"/>
            <a:ext cx="4648200" cy="348615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99757" y="4414832"/>
            <a:ext cx="5610888" cy="4186258"/>
          </a:xfrm>
          <a:prstGeom prst="rect">
            <a:avLst/>
          </a:prstGeom>
          <a:noFill/>
          <a:ln w="9525">
            <a:noFill/>
            <a:miter lim="800000"/>
            <a:headEnd/>
            <a:tailEnd/>
          </a:ln>
          <a:effectLst/>
        </p:spPr>
        <p:txBody>
          <a:bodyPr vert="horz" wrap="square" lIns="92806" tIns="46401" rIns="92806" bIns="464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1" y="8829668"/>
            <a:ext cx="3039766" cy="465141"/>
          </a:xfrm>
          <a:prstGeom prst="rect">
            <a:avLst/>
          </a:prstGeom>
          <a:noFill/>
          <a:ln w="9525">
            <a:noFill/>
            <a:miter lim="800000"/>
            <a:headEnd/>
            <a:tailEnd/>
          </a:ln>
          <a:effectLst/>
        </p:spPr>
        <p:txBody>
          <a:bodyPr vert="horz" wrap="square" lIns="92806" tIns="46401" rIns="92806" bIns="46401" numCol="1" anchor="b" anchorCtr="0" compatLnSpc="1">
            <a:prstTxWarp prst="textNoShape">
              <a:avLst/>
            </a:prstTxWarp>
          </a:bodyPr>
          <a:lstStyle>
            <a:lvl1pPr defTabSz="927994">
              <a:defRPr sz="1100" b="0">
                <a:solidFill>
                  <a:schemeClr val="tx1"/>
                </a:solidFill>
                <a:latin typeface="Arial" charset="0"/>
              </a:defRPr>
            </a:lvl1pPr>
          </a:lstStyle>
          <a:p>
            <a:pPr>
              <a:defRPr/>
            </a:pPr>
            <a:endParaRPr lang="en-US" dirty="0"/>
          </a:p>
        </p:txBody>
      </p:sp>
      <p:sp>
        <p:nvSpPr>
          <p:cNvPr id="81927" name="Rectangle 7"/>
          <p:cNvSpPr>
            <a:spLocks noGrp="1" noChangeArrowheads="1"/>
          </p:cNvSpPr>
          <p:nvPr>
            <p:ph type="sldNum" sz="quarter" idx="5"/>
          </p:nvPr>
        </p:nvSpPr>
        <p:spPr bwMode="auto">
          <a:xfrm>
            <a:off x="3969031" y="8829668"/>
            <a:ext cx="3039766" cy="465141"/>
          </a:xfrm>
          <a:prstGeom prst="rect">
            <a:avLst/>
          </a:prstGeom>
          <a:noFill/>
          <a:ln w="9525">
            <a:noFill/>
            <a:miter lim="800000"/>
            <a:headEnd/>
            <a:tailEnd/>
          </a:ln>
          <a:effectLst/>
        </p:spPr>
        <p:txBody>
          <a:bodyPr vert="horz" wrap="square" lIns="92806" tIns="46401" rIns="92806" bIns="46401" numCol="1" anchor="b" anchorCtr="0" compatLnSpc="1">
            <a:prstTxWarp prst="textNoShape">
              <a:avLst/>
            </a:prstTxWarp>
          </a:bodyPr>
          <a:lstStyle>
            <a:lvl1pPr algn="r" defTabSz="927994">
              <a:defRPr sz="1100" b="0">
                <a:solidFill>
                  <a:schemeClr val="tx1"/>
                </a:solidFill>
                <a:latin typeface="Arial" charset="0"/>
              </a:defRPr>
            </a:lvl1pPr>
          </a:lstStyle>
          <a:p>
            <a:pPr>
              <a:defRPr/>
            </a:pPr>
            <a:fld id="{C09FF06F-A4AB-4568-908E-312721F9CB5F}" type="slidenum">
              <a:rPr lang="en-US"/>
              <a:pPr>
                <a:defRPr/>
              </a:pPr>
              <a:t>‹#›</a:t>
            </a:fld>
            <a:endParaRPr lang="en-US" dirty="0"/>
          </a:p>
        </p:txBody>
      </p:sp>
    </p:spTree>
    <p:extLst>
      <p:ext uri="{BB962C8B-B14F-4D97-AF65-F5344CB8AC3E}">
        <p14:creationId xmlns:p14="http://schemas.microsoft.com/office/powerpoint/2010/main" xmlns="" val="3555421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ocialsecurity.gov/accoun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D79472C-BE74-4E49-AC7F-1B3C013FCF6A}" type="slidenum">
              <a:rPr lang="en-US" smtClean="0"/>
              <a:pPr/>
              <a:t>1</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E2AA19A-6725-4D70-ACD3-1C48AE6D0C55}" type="slidenum">
              <a:rPr lang="en-US" smtClean="0"/>
              <a:pPr/>
              <a:t>10</a:t>
            </a:fld>
            <a:endParaRPr lang="en-US" dirty="0" smtClean="0"/>
          </a:p>
        </p:txBody>
      </p:sp>
      <p:sp>
        <p:nvSpPr>
          <p:cNvPr id="141315" name="Rectangle 2"/>
          <p:cNvSpPr>
            <a:spLocks noGrp="1" noRot="1" noChangeAspect="1" noChangeArrowheads="1" noTextEdit="1"/>
          </p:cNvSpPr>
          <p:nvPr>
            <p:ph type="sldImg"/>
          </p:nvPr>
        </p:nvSpPr>
        <p:spPr>
          <a:ln/>
        </p:spPr>
      </p:sp>
      <p:sp>
        <p:nvSpPr>
          <p:cNvPr id="141316" name="Text Box 4"/>
          <p:cNvSpPr>
            <a:spLocks noGrp="1" noChangeArrowheads="1"/>
          </p:cNvSpPr>
          <p:nvPr>
            <p:ph type="body" idx="1"/>
          </p:nvPr>
        </p:nvSpPr>
        <p:spPr>
          <a:xfrm>
            <a:off x="577782" y="4414832"/>
            <a:ext cx="5609284" cy="4186258"/>
          </a:xfrm>
          <a:noFill/>
          <a:ln/>
        </p:spPr>
        <p:txBody>
          <a:bodyPr/>
          <a:lstStyle/>
          <a:p>
            <a:pPr eaLnBrk="1" hangingPunct="1"/>
            <a:r>
              <a:rPr lang="en-US" sz="1300" dirty="0"/>
              <a:t>Under age 31 - Must have paid Social Security taxes for half the time elapsed since turning age 21</a:t>
            </a:r>
          </a:p>
          <a:p>
            <a:pPr eaLnBrk="1" hangingPunct="1"/>
            <a:endParaRPr lang="en-US" sz="1300" dirty="0"/>
          </a:p>
          <a:p>
            <a:pPr eaLnBrk="1" hangingPunct="1"/>
            <a:r>
              <a:rPr lang="en-US" sz="1300" dirty="0"/>
              <a:t>		 	</a:t>
            </a:r>
            <a:r>
              <a:rPr lang="en-US" sz="1300" u="sng" dirty="0"/>
              <a:t>Age</a:t>
            </a:r>
            <a:r>
              <a:rPr lang="en-US" sz="1300" dirty="0"/>
              <a:t>	 </a:t>
            </a:r>
            <a:r>
              <a:rPr lang="en-US" sz="1300" u="sng" dirty="0"/>
              <a:t>Social Security Taxes</a:t>
            </a:r>
          </a:p>
          <a:p>
            <a:pPr eaLnBrk="1" hangingPunct="1"/>
            <a:r>
              <a:rPr lang="en-US" sz="1300" dirty="0"/>
              <a:t>EXAMPLE: 			24	 1-1/2 years</a:t>
            </a:r>
          </a:p>
          <a:p>
            <a:pPr eaLnBrk="1" hangingPunct="1"/>
            <a:r>
              <a:rPr lang="en-US" sz="1300" dirty="0"/>
              <a:t>		 	29	 4 years</a:t>
            </a:r>
            <a:r>
              <a:rPr lang="en-US" b="1" dirty="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B17E34D-EB86-4D68-958F-BC341DA3DF82}" type="slidenum">
              <a:rPr lang="en-US" smtClean="0"/>
              <a:pPr/>
              <a:t>11</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213459" y="4414832"/>
            <a:ext cx="5610888" cy="4186258"/>
          </a:xfrm>
          <a:noFill/>
          <a:ln/>
        </p:spPr>
        <p:txBody>
          <a:bodyPr/>
          <a:lstStyle/>
          <a:p>
            <a:pPr lvl="2" eaLnBrk="1" hangingPunct="1">
              <a:spcBef>
                <a:spcPct val="50000"/>
              </a:spcBef>
              <a:buFont typeface="Marlett" pitchFamily="2" charset="2"/>
              <a:buNone/>
            </a:pPr>
            <a:r>
              <a:rPr lang="en-US" sz="1300" dirty="0"/>
              <a:t>The actual disability definition makes the clear distinction between Social Security’s disability requirements compared to other disability programs, such as Veterans and Workman’s Compensation. Social Security’s disability definition is based on your medical condition and the fact that you are not expected to be able to do any work for at least 12 months or your condition is terminal. This work determination is based on your age, education and </a:t>
            </a:r>
            <a:br>
              <a:rPr lang="en-US" sz="1300" dirty="0"/>
            </a:br>
            <a:r>
              <a:rPr lang="en-US" sz="1300" dirty="0"/>
              <a:t>work experience.</a:t>
            </a:r>
          </a:p>
          <a:p>
            <a:pPr lvl="2" eaLnBrk="1" hangingPunct="1">
              <a:spcBef>
                <a:spcPct val="50000"/>
              </a:spcBef>
              <a:buFont typeface="Marlett" pitchFamily="2" charset="2"/>
              <a:buNone/>
            </a:pPr>
            <a:r>
              <a:rPr lang="en-US" sz="1300" dirty="0"/>
              <a:t>After becoming eligible for a disability benefit, the law requires us to review the continuing disability (CDRs) generally every 3 to 7 years, depending on the severity of the disability. </a:t>
            </a:r>
          </a:p>
          <a:p>
            <a:pPr lvl="2" eaLnBrk="1" hangingPunct="1">
              <a:spcBef>
                <a:spcPct val="50000"/>
              </a:spcBef>
              <a:buFont typeface="Marlett" pitchFamily="2" charset="2"/>
              <a:buNone/>
            </a:pPr>
            <a:endParaRPr lang="en-US" sz="11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DCD02FD-A25F-4D1C-9147-852FCC3D23FD}" type="slidenum">
              <a:rPr lang="en-US" smtClean="0"/>
              <a:pPr/>
              <a:t>12</a:t>
            </a:fld>
            <a:endParaRPr lang="en-US"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287286" y="4414832"/>
            <a:ext cx="5609283" cy="4186258"/>
          </a:xfrm>
          <a:noFill/>
          <a:ln/>
        </p:spPr>
        <p:txBody>
          <a:bodyPr/>
          <a:lstStyle/>
          <a:p>
            <a:pPr lvl="2" eaLnBrk="1" hangingPunct="1">
              <a:spcBef>
                <a:spcPct val="50000"/>
              </a:spcBef>
              <a:buFont typeface="Marlett" pitchFamily="2" charset="2"/>
              <a:buNone/>
            </a:pPr>
            <a:r>
              <a:rPr lang="en-US" sz="1300" dirty="0"/>
              <a:t>(Note to speaker: The children’s category is offered here as in the Retirement and Survivors Benefits Sections.)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1C3B891-1978-4CD3-B46D-91C1A19E5B7E}" type="slidenum">
              <a:rPr lang="en-US" smtClean="0"/>
              <a:pPr/>
              <a:t>13</a:t>
            </a:fld>
            <a:endParaRPr lang="en-US" dirty="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290501" y="4414832"/>
            <a:ext cx="5756937" cy="4186258"/>
          </a:xfrm>
          <a:noFill/>
          <a:ln/>
        </p:spPr>
        <p:txBody>
          <a:bodyPr/>
          <a:lstStyle/>
          <a:p>
            <a:pPr lvl="2" eaLnBrk="1" hangingPunct="1">
              <a:spcBef>
                <a:spcPct val="50000"/>
              </a:spcBef>
            </a:pPr>
            <a:r>
              <a:rPr lang="en-US" sz="1300" dirty="0"/>
              <a:t>Remember that although the full retirement age has increased above age 65, Medicare eligibility is still age 65. You should apply for Medicare 3 months before your 65</a:t>
            </a:r>
            <a:r>
              <a:rPr lang="en-US" sz="1300" baseline="30000" dirty="0"/>
              <a:t>th</a:t>
            </a:r>
            <a:r>
              <a:rPr lang="en-US" sz="1300" dirty="0"/>
              <a:t> birthday, even when you plan to apply for your retirement or spouse’s benefits later. </a:t>
            </a:r>
          </a:p>
          <a:p>
            <a:pPr lvl="2" eaLnBrk="1" hangingPunct="1">
              <a:spcBef>
                <a:spcPct val="50000"/>
              </a:spcBef>
              <a:buFont typeface="Marlett" pitchFamily="2" charset="2"/>
              <a:buNone/>
            </a:pPr>
            <a:r>
              <a:rPr lang="en-US" sz="1300" dirty="0"/>
              <a:t>You also are eligible for Medicare benefits, 24 months from the month you were </a:t>
            </a:r>
            <a:r>
              <a:rPr lang="en-US" sz="1300" i="1" dirty="0"/>
              <a:t>entitled</a:t>
            </a:r>
            <a:r>
              <a:rPr lang="en-US" sz="1300" dirty="0"/>
              <a:t> to receive Social Security disability benefits, not from the first month you receive a payment. If you have Amyotrophic Lateral Sclerosis (Lou Gehrig’s disease), or permanent kidney failure and you receive maintenance dialysis or a kidney transplant, you become entitled for Medicare beginning with the month you first become entitled to disability benefits.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0D356FD-723B-4A56-B5D2-6E9678B93FFB}" type="slidenum">
              <a:rPr lang="en-US" smtClean="0"/>
              <a:pPr/>
              <a:t>14</a:t>
            </a:fld>
            <a:endParaRPr lang="en-US" dirty="0" smtClean="0"/>
          </a:p>
        </p:txBody>
      </p:sp>
      <p:sp>
        <p:nvSpPr>
          <p:cNvPr id="151555"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300" dirty="0"/>
              <a:t>There is no monthly premium for Part A if you are insured for </a:t>
            </a:r>
            <a:br>
              <a:rPr lang="en-US" sz="1300" dirty="0"/>
            </a:br>
            <a:r>
              <a:rPr lang="en-US" sz="1300" dirty="0"/>
              <a:t>retirement benefits.</a:t>
            </a:r>
          </a:p>
          <a:p>
            <a:r>
              <a:rPr lang="en-US" sz="1300" dirty="0"/>
              <a:t>After you retire, your health insurance may require for Medicare to pay first. Many supplemental plans require you to sign up for Medicare Part B. The Medicare premium most beneficiaries pay represents 1/4 of the actual cost. The Federal government covers the balance of the cost. </a:t>
            </a:r>
            <a:br>
              <a:rPr lang="en-US" sz="1300" dirty="0"/>
            </a:br>
            <a:r>
              <a:rPr lang="en-US" sz="1300" dirty="0"/>
              <a:t/>
            </a:r>
            <a:br>
              <a:rPr lang="en-US" sz="1300" dirty="0"/>
            </a:br>
            <a:endParaRPr lang="en-US" sz="1300" dirty="0"/>
          </a:p>
          <a:p>
            <a:endParaRPr lang="en-US" sz="1300"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0D356FD-723B-4A56-B5D2-6E9678B93FFB}" type="slidenum">
              <a:rPr lang="en-US" smtClean="0"/>
              <a:pPr/>
              <a:t>15</a:t>
            </a:fld>
            <a:endParaRPr lang="en-US" dirty="0" smtClean="0"/>
          </a:p>
        </p:txBody>
      </p:sp>
      <p:sp>
        <p:nvSpPr>
          <p:cNvPr id="151555" name="Rectangle 2"/>
          <p:cNvSpPr>
            <a:spLocks noGrp="1" noRot="1" noChangeAspect="1" noChangeArrowheads="1" noTextEdit="1"/>
          </p:cNvSpPr>
          <p:nvPr>
            <p:ph type="sldImg"/>
          </p:nvPr>
        </p:nvSpPr>
        <p:spPr>
          <a:ln/>
        </p:spPr>
      </p:sp>
      <p:sp>
        <p:nvSpPr>
          <p:cNvPr id="7" name="Rectangle 3"/>
          <p:cNvSpPr>
            <a:spLocks noGrp="1" noChangeArrowheads="1"/>
          </p:cNvSpPr>
          <p:nvPr>
            <p:ph type="body"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300" dirty="0"/>
              <a:t>Each Medicare Advantage plan can charge different out-of-pocket costs, but they must follow rules established by Medicare. </a:t>
            </a:r>
          </a:p>
          <a:p>
            <a:r>
              <a:rPr lang="en-US" sz="1300" dirty="0"/>
              <a:t>Medicare-approved prescription drug plans cover a major portion of your prescription drug costs. </a:t>
            </a:r>
          </a:p>
          <a:p>
            <a:r>
              <a:rPr lang="en-US" sz="1300" dirty="0"/>
              <a:t>NOTE FOR HIGHER-INCOME BENEFICIARIES ONLY: If you have higher income, the law requires an adjustment to your monthly Medicare Part B (medical insurance) and Medicare prescription drug coverage premiums. Higher-income beneficiaries pay higher premiums for Part B and prescription drug coverage. </a:t>
            </a:r>
            <a:r>
              <a:rPr lang="en-US" sz="1300" b="1" dirty="0"/>
              <a:t>This affects less than 5 percent of people with Medicare, so most people do not pay a higher premium.</a:t>
            </a:r>
          </a:p>
          <a:p>
            <a:endParaRPr lang="en-US" sz="1300" dirty="0"/>
          </a:p>
          <a:p>
            <a:endParaRPr lang="en-US" sz="1300"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44E1CD58-3A2D-4CDE-941A-E0F39BB6D7A3}" type="slidenum">
              <a:rPr lang="en-US" smtClean="0"/>
              <a:pPr/>
              <a:t>16</a:t>
            </a:fld>
            <a:endParaRPr lang="en-US" dirty="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808892" y="4418035"/>
            <a:ext cx="5315578" cy="4440406"/>
          </a:xfrm>
          <a:noFill/>
          <a:ln/>
        </p:spPr>
        <p:txBody>
          <a:bodyPr/>
          <a:lstStyle/>
          <a:p>
            <a:pPr marL="230399" lvl="2" eaLnBrk="1" hangingPunct="1">
              <a:spcBef>
                <a:spcPct val="50000"/>
              </a:spcBef>
            </a:pPr>
            <a:endParaRPr lang="en-US"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fontAlgn="t"/>
            <a:r>
              <a:rPr lang="en-US" b="1" i="1" dirty="0"/>
              <a:t>my </a:t>
            </a:r>
            <a:r>
              <a:rPr lang="en-US" b="1" dirty="0"/>
              <a:t>Social Security </a:t>
            </a:r>
            <a:r>
              <a:rPr lang="en-US" dirty="0"/>
              <a:t>is a convenient way to access valuable personalized Social Security information, whether you’ve been working and paying Social Security taxes or now are receiving Social Security benefits. And you can check your online account just about whenever you want at www.socialsecurity.gov/myaccount.</a:t>
            </a:r>
          </a:p>
          <a:p>
            <a:pPr eaLnBrk="1" hangingPunct="1">
              <a:spcBef>
                <a:spcPct val="0"/>
              </a:spcBef>
            </a:pPr>
            <a:endParaRPr lang="en-US" dirty="0" smtClean="0">
              <a:latin typeface="Arial" pitchFamily="34" charset="0"/>
              <a:cs typeface="Arial" pitchFamily="34" charset="0"/>
            </a:endParaRPr>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8628" indent="-287935">
              <a:defRPr>
                <a:solidFill>
                  <a:schemeClr val="tx1"/>
                </a:solidFill>
                <a:latin typeface="Calibri" pitchFamily="34" charset="0"/>
              </a:defRPr>
            </a:lvl2pPr>
            <a:lvl3pPr marL="1151736" indent="-230348">
              <a:defRPr>
                <a:solidFill>
                  <a:schemeClr val="tx1"/>
                </a:solidFill>
                <a:latin typeface="Calibri" pitchFamily="34" charset="0"/>
              </a:defRPr>
            </a:lvl3pPr>
            <a:lvl4pPr marL="1612432" indent="-230348">
              <a:defRPr>
                <a:solidFill>
                  <a:schemeClr val="tx1"/>
                </a:solidFill>
                <a:latin typeface="Calibri" pitchFamily="34" charset="0"/>
              </a:defRPr>
            </a:lvl4pPr>
            <a:lvl5pPr marL="2073126" indent="-230348">
              <a:defRPr>
                <a:solidFill>
                  <a:schemeClr val="tx1"/>
                </a:solidFill>
                <a:latin typeface="Calibri" pitchFamily="34" charset="0"/>
              </a:defRPr>
            </a:lvl5pPr>
            <a:lvl6pPr marL="2533818" indent="-230348" fontAlgn="base">
              <a:spcBef>
                <a:spcPct val="0"/>
              </a:spcBef>
              <a:spcAft>
                <a:spcPct val="0"/>
              </a:spcAft>
              <a:defRPr>
                <a:solidFill>
                  <a:schemeClr val="tx1"/>
                </a:solidFill>
                <a:latin typeface="Calibri" pitchFamily="34" charset="0"/>
              </a:defRPr>
            </a:lvl6pPr>
            <a:lvl7pPr marL="2994515" indent="-230348" fontAlgn="base">
              <a:spcBef>
                <a:spcPct val="0"/>
              </a:spcBef>
              <a:spcAft>
                <a:spcPct val="0"/>
              </a:spcAft>
              <a:defRPr>
                <a:solidFill>
                  <a:schemeClr val="tx1"/>
                </a:solidFill>
                <a:latin typeface="Calibri" pitchFamily="34" charset="0"/>
              </a:defRPr>
            </a:lvl7pPr>
            <a:lvl8pPr marL="3455210" indent="-230348" fontAlgn="base">
              <a:spcBef>
                <a:spcPct val="0"/>
              </a:spcBef>
              <a:spcAft>
                <a:spcPct val="0"/>
              </a:spcAft>
              <a:defRPr>
                <a:solidFill>
                  <a:schemeClr val="tx1"/>
                </a:solidFill>
                <a:latin typeface="Calibri" pitchFamily="34" charset="0"/>
              </a:defRPr>
            </a:lvl8pPr>
            <a:lvl9pPr marL="3915903" indent="-230348" fontAlgn="base">
              <a:spcBef>
                <a:spcPct val="0"/>
              </a:spcBef>
              <a:spcAft>
                <a:spcPct val="0"/>
              </a:spcAft>
              <a:defRPr>
                <a:solidFill>
                  <a:schemeClr val="tx1"/>
                </a:solidFill>
                <a:latin typeface="Calibri" pitchFamily="34" charset="0"/>
              </a:defRPr>
            </a:lvl9pPr>
          </a:lstStyle>
          <a:p>
            <a:pPr>
              <a:defRPr/>
            </a:pPr>
            <a:fld id="{8701EE3F-DB3A-4CFA-B76B-E0AFC0805434}" type="slidenum">
              <a:rPr lang="en-US" smtClean="0">
                <a:solidFill>
                  <a:prstClr val="black"/>
                </a:solidFill>
              </a:rPr>
              <a:pPr>
                <a:def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000000"/>
                </a:solidFill>
                <a:latin typeface="Arial" pitchFamily="34" charset="0"/>
                <a:cs typeface="Arial" pitchFamily="34" charset="0"/>
              </a:rPr>
              <a:t>Almost anyone can get an online </a:t>
            </a:r>
            <a:r>
              <a:rPr lang="en-US" dirty="0" smtClean="0">
                <a:solidFill>
                  <a:srgbClr val="000000"/>
                </a:solidFill>
                <a:latin typeface="Arial" pitchFamily="34" charset="0"/>
                <a:cs typeface="Arial" pitchFamily="34" charset="0"/>
              </a:rPr>
              <a:t>account. </a:t>
            </a:r>
            <a:r>
              <a:rPr lang="en-US" dirty="0">
                <a:solidFill>
                  <a:srgbClr val="000000"/>
                </a:solidFill>
                <a:latin typeface="Arial" pitchFamily="34" charset="0"/>
                <a:cs typeface="Arial" pitchFamily="34" charset="0"/>
              </a:rPr>
              <a:t>You </a:t>
            </a:r>
            <a:r>
              <a:rPr lang="en-US" dirty="0" smtClean="0">
                <a:solidFill>
                  <a:srgbClr val="000000"/>
                </a:solidFill>
                <a:latin typeface="Arial" pitchFamily="34" charset="0"/>
                <a:cs typeface="Arial" pitchFamily="34" charset="0"/>
              </a:rPr>
              <a:t>must be at least 18 years of age, have </a:t>
            </a:r>
            <a:r>
              <a:rPr lang="en-US" dirty="0">
                <a:solidFill>
                  <a:srgbClr val="000000"/>
                </a:solidFill>
                <a:latin typeface="Arial" pitchFamily="34" charset="0"/>
                <a:cs typeface="Arial" pitchFamily="34" charset="0"/>
              </a:rPr>
              <a:t>a valid e-mail address, a Social Security number, </a:t>
            </a:r>
            <a:r>
              <a:rPr lang="en-US" dirty="0" smtClean="0">
                <a:solidFill>
                  <a:srgbClr val="000000"/>
                </a:solidFill>
                <a:latin typeface="Arial" pitchFamily="34" charset="0"/>
                <a:cs typeface="Arial" pitchFamily="34" charset="0"/>
              </a:rPr>
              <a:t>and a </a:t>
            </a:r>
            <a:r>
              <a:rPr lang="en-US" dirty="0">
                <a:solidFill>
                  <a:srgbClr val="000000"/>
                </a:solidFill>
                <a:latin typeface="Arial" pitchFamily="34" charset="0"/>
                <a:cs typeface="Arial" pitchFamily="34" charset="0"/>
              </a:rPr>
              <a:t>U.S. mailing </a:t>
            </a:r>
            <a:r>
              <a:rPr lang="en-US" dirty="0" smtClean="0">
                <a:solidFill>
                  <a:srgbClr val="000000"/>
                </a:solidFill>
                <a:latin typeface="Arial" pitchFamily="34" charset="0"/>
                <a:cs typeface="Arial" pitchFamily="34" charset="0"/>
              </a:rPr>
              <a:t>address (</a:t>
            </a:r>
            <a:r>
              <a:rPr lang="en-US" dirty="0"/>
              <a:t>includes military addresses, APO/FPO/DPO AE, AP or AA)</a:t>
            </a:r>
            <a:r>
              <a:rPr lang="en-US" dirty="0" smtClean="0">
                <a:solidFill>
                  <a:srgbClr val="000000"/>
                </a:solidFill>
                <a:latin typeface="Arial" pitchFamily="34" charset="0"/>
                <a:cs typeface="Arial" pitchFamily="34" charset="0"/>
              </a:rPr>
              <a:t>.</a:t>
            </a:r>
          </a:p>
          <a:p>
            <a:pPr lvl="0"/>
            <a:endParaRPr lang="en-US" dirty="0" smtClean="0">
              <a:solidFill>
                <a:srgbClr val="000000"/>
              </a:solidFill>
              <a:latin typeface="Arial" pitchFamily="34" charset="0"/>
              <a:cs typeface="Arial" pitchFamily="34" charset="0"/>
            </a:endParaRPr>
          </a:p>
          <a:p>
            <a:pPr lvl="0"/>
            <a:endParaRPr lang="en-US" dirty="0" smtClean="0">
              <a:solidFill>
                <a:srgbClr val="000000"/>
              </a:solidFill>
              <a:latin typeface="Arial" pitchFamily="34" charset="0"/>
              <a:cs typeface="Arial" pitchFamily="34" charset="0"/>
            </a:endParaRPr>
          </a:p>
          <a:p>
            <a:pPr lvl="0"/>
            <a:r>
              <a:rPr lang="en-US" dirty="0"/>
              <a:t>Users can only create an account for themselves.  They cannot set up an account for another person, even if they have his or her written consent. This also applies to an appointed representative or someone who has business with that person.</a:t>
            </a:r>
            <a:br>
              <a:rPr lang="en-US" dirty="0"/>
            </a:br>
            <a:r>
              <a:rPr lang="en-US" dirty="0"/>
              <a:t/>
            </a:r>
            <a:br>
              <a:rPr lang="en-US" dirty="0"/>
            </a:br>
            <a:r>
              <a:rPr lang="en-US" dirty="0"/>
              <a:t>Users may be unable to create an online account if they:</a:t>
            </a:r>
            <a:br>
              <a:rPr lang="en-US" dirty="0"/>
            </a:br>
            <a:r>
              <a:rPr lang="en-US" dirty="0"/>
              <a:t>•     Blocked electronic access to their personal information with us;</a:t>
            </a:r>
            <a:br>
              <a:rPr lang="en-US" dirty="0"/>
            </a:br>
            <a:r>
              <a:rPr lang="en-US" dirty="0"/>
              <a:t>•     Recently moved or changed your name; or</a:t>
            </a:r>
            <a:br>
              <a:rPr lang="en-US" dirty="0"/>
            </a:br>
            <a:r>
              <a:rPr lang="en-US" dirty="0"/>
              <a:t>•     Placed a freeze on their </a:t>
            </a:r>
            <a:r>
              <a:rPr lang="en-US"/>
              <a:t>credit report.</a:t>
            </a:r>
            <a:r>
              <a:rPr lang="en-US" dirty="0"/>
              <a:t/>
            </a:r>
            <a:br>
              <a:rPr lang="en-US" dirty="0"/>
            </a:br>
            <a:r>
              <a:rPr lang="en-US" dirty="0"/>
              <a:t/>
            </a:r>
            <a:br>
              <a:rPr lang="en-US" dirty="0"/>
            </a:br>
            <a:endParaRPr lang="en-US" dirty="0" smtClean="0">
              <a:solidFill>
                <a:srgbClr val="000000"/>
              </a:solidFill>
              <a:latin typeface="Arial" pitchFamily="34" charset="0"/>
              <a:cs typeface="Arial" pitchFamily="34" charset="0"/>
            </a:endParaRPr>
          </a:p>
          <a:p>
            <a:pPr lvl="0"/>
            <a:endParaRPr lang="en-US" dirty="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xmlns="" val="2223682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a:t>
            </a:r>
          </a:p>
          <a:p>
            <a:endParaRPr lang="en-US" dirty="0" smtClean="0"/>
          </a:p>
          <a:p>
            <a:r>
              <a:rPr lang="en-US" sz="1000" b="1" dirty="0"/>
              <a:t>Note</a:t>
            </a:r>
            <a:r>
              <a:rPr lang="en-US" sz="1000" dirty="0"/>
              <a:t>: Services are available (and presented) to registered users based on the type of benefits they receive.  </a:t>
            </a:r>
          </a:p>
          <a:p>
            <a:endParaRPr lang="en-US" sz="1000" dirty="0"/>
          </a:p>
          <a:p>
            <a:r>
              <a:rPr lang="en-US" sz="1000" u="sng" dirty="0"/>
              <a:t>If the user does not receive benefits:</a:t>
            </a:r>
          </a:p>
          <a:p>
            <a:pPr marL="175614" indent="-175614">
              <a:buFont typeface="Arial" pitchFamily="34" charset="0"/>
              <a:buChar char="•"/>
            </a:pPr>
            <a:r>
              <a:rPr lang="en-US" sz="1000" dirty="0"/>
              <a:t>Access online Social Security Statement</a:t>
            </a:r>
          </a:p>
          <a:p>
            <a:pPr marL="175614" indent="-175614">
              <a:buFont typeface="Arial" pitchFamily="34" charset="0"/>
              <a:buChar char="•"/>
            </a:pPr>
            <a:endParaRPr lang="en-US" sz="1000" dirty="0"/>
          </a:p>
          <a:p>
            <a:r>
              <a:rPr lang="en-US" sz="1000" u="sng" dirty="0"/>
              <a:t>If the user only receives Social Security benefits:</a:t>
            </a:r>
          </a:p>
          <a:p>
            <a:pPr marL="175614" indent="-175614" defTabSz="936610">
              <a:buFont typeface="Arial" pitchFamily="34" charset="0"/>
              <a:buChar char="•"/>
              <a:defRPr/>
            </a:pPr>
            <a:r>
              <a:rPr lang="en-US" sz="1000" dirty="0"/>
              <a:t>Access online Social Security Statement</a:t>
            </a:r>
          </a:p>
          <a:p>
            <a:pPr marL="175614" indent="-175614">
              <a:buFont typeface="Arial" pitchFamily="34" charset="0"/>
              <a:buChar char="•"/>
            </a:pPr>
            <a:r>
              <a:rPr lang="en-US" sz="1000" dirty="0"/>
              <a:t>Get benefit verification letter</a:t>
            </a:r>
          </a:p>
          <a:p>
            <a:pPr marL="175614" indent="-175614">
              <a:buFont typeface="Arial" pitchFamily="34" charset="0"/>
              <a:buChar char="•"/>
            </a:pPr>
            <a:r>
              <a:rPr lang="en-US" sz="1000" dirty="0"/>
              <a:t>Change address and telephone number</a:t>
            </a:r>
          </a:p>
          <a:p>
            <a:pPr marL="175614" indent="-175614">
              <a:buFont typeface="Arial" pitchFamily="34" charset="0"/>
              <a:buChar char="•"/>
            </a:pPr>
            <a:r>
              <a:rPr lang="en-US" sz="1000" dirty="0"/>
              <a:t>Start or change direct deposit</a:t>
            </a:r>
          </a:p>
          <a:p>
            <a:endParaRPr lang="en-US" sz="1000" dirty="0"/>
          </a:p>
          <a:p>
            <a:r>
              <a:rPr lang="en-US" sz="1000" u="sng" dirty="0"/>
              <a:t>If the user only receives SSI benefits:</a:t>
            </a:r>
          </a:p>
          <a:p>
            <a:pPr marL="175614" indent="-175614" defTabSz="936610">
              <a:buFont typeface="Arial" pitchFamily="34" charset="0"/>
              <a:buChar char="•"/>
              <a:defRPr/>
            </a:pPr>
            <a:r>
              <a:rPr lang="en-US" sz="1000" dirty="0"/>
              <a:t>Access online Social Security Statement</a:t>
            </a:r>
          </a:p>
          <a:p>
            <a:pPr marL="175614" indent="-175614">
              <a:buFont typeface="Arial" pitchFamily="34" charset="0"/>
              <a:buChar char="•"/>
            </a:pPr>
            <a:r>
              <a:rPr lang="en-US" sz="1000" dirty="0"/>
              <a:t>Get benefit verification letter</a:t>
            </a:r>
          </a:p>
          <a:p>
            <a:pPr marL="175614" indent="-175614">
              <a:buFont typeface="Arial" pitchFamily="34" charset="0"/>
              <a:buChar char="•"/>
            </a:pPr>
            <a:endParaRPr lang="en-US" sz="1000" dirty="0"/>
          </a:p>
          <a:p>
            <a:r>
              <a:rPr lang="en-US" sz="1000" u="sng" dirty="0"/>
              <a:t>If the user receives both Social Security and SSI benefits:</a:t>
            </a:r>
          </a:p>
          <a:p>
            <a:pPr marL="175614" indent="-175614" defTabSz="936610">
              <a:buFont typeface="Arial" pitchFamily="34" charset="0"/>
              <a:buChar char="•"/>
              <a:defRPr/>
            </a:pPr>
            <a:r>
              <a:rPr lang="en-US" sz="1000" dirty="0"/>
              <a:t>Access online Social Security Statement</a:t>
            </a:r>
          </a:p>
          <a:p>
            <a:pPr marL="175614" indent="-175614">
              <a:buFont typeface="Arial" pitchFamily="34" charset="0"/>
              <a:buChar char="•"/>
            </a:pPr>
            <a:r>
              <a:rPr lang="en-US" sz="1000" dirty="0"/>
              <a:t>Get benefit verification letter</a:t>
            </a:r>
          </a:p>
          <a:p>
            <a:endParaRPr lang="en-US" sz="1000" u="sng" dirty="0"/>
          </a:p>
          <a:p>
            <a:r>
              <a:rPr lang="en-US" sz="1000" u="sng" dirty="0"/>
              <a:t>If the user only receives Medicare:</a:t>
            </a:r>
          </a:p>
          <a:p>
            <a:pPr marL="175614" indent="-175614" defTabSz="936610">
              <a:buFont typeface="Arial" pitchFamily="34" charset="0"/>
              <a:buChar char="•"/>
              <a:defRPr/>
            </a:pPr>
            <a:r>
              <a:rPr lang="en-US" sz="1000" dirty="0"/>
              <a:t>Access online Social Security Statement</a:t>
            </a:r>
          </a:p>
          <a:p>
            <a:pPr marL="175614" indent="-175614">
              <a:buFont typeface="Arial" pitchFamily="34" charset="0"/>
              <a:buChar char="•"/>
            </a:pPr>
            <a:r>
              <a:rPr lang="en-US" sz="1000" dirty="0"/>
              <a:t>Get benefit verification letter</a:t>
            </a:r>
          </a:p>
          <a:p>
            <a:pPr marL="175614" indent="-175614" defTabSz="936610">
              <a:buFont typeface="Arial" pitchFamily="34" charset="0"/>
              <a:buChar char="•"/>
              <a:defRPr/>
            </a:pPr>
            <a:r>
              <a:rPr lang="en-US" sz="1000" dirty="0"/>
              <a:t>Change address and telephone number</a:t>
            </a:r>
          </a:p>
          <a:p>
            <a:endParaRPr lang="en-US" u="none" baseline="0" dirty="0" smtClean="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xmlns="" val="119531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6426" y="4270975"/>
            <a:ext cx="5949531" cy="4883168"/>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When you go to </a:t>
            </a:r>
            <a:r>
              <a:rPr lang="en-US" dirty="0" smtClean="0">
                <a:latin typeface="Arial" pitchFamily="34" charset="0"/>
                <a:cs typeface="Arial" pitchFamily="34" charset="0"/>
                <a:hlinkClick r:id="rId3"/>
              </a:rPr>
              <a:t>www.socialsecurity.gov/myaccount</a:t>
            </a:r>
            <a:r>
              <a:rPr lang="en-US" dirty="0" smtClean="0">
                <a:latin typeface="Arial" pitchFamily="34" charset="0"/>
                <a:cs typeface="Arial" pitchFamily="34" charset="0"/>
              </a:rPr>
              <a:t> select my Social Security and then “click on” Create An Account.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9580885B-099C-47BE-8498-69A9006CAFAF}"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xmlns="" val="1214093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online Statement provides a wealth of information to help you and your family.  (</a:t>
            </a:r>
            <a:r>
              <a:rPr lang="en-US" i="1" dirty="0" smtClean="0"/>
              <a:t>Walk through the</a:t>
            </a:r>
            <a:r>
              <a:rPr lang="en-US" i="1" baseline="0" dirty="0" smtClean="0"/>
              <a:t> bullets in the slide</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F996CCE3-CA66-435A-B913-036E7058FA0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xmlns="" val="1423135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pPr>
                <a:defRPr/>
              </a:pPr>
              <a:t>22</a:t>
            </a:fld>
            <a:endParaRPr lang="en-US" dirty="0"/>
          </a:p>
        </p:txBody>
      </p:sp>
    </p:spTree>
    <p:extLst>
      <p:ext uri="{BB962C8B-B14F-4D97-AF65-F5344CB8AC3E}">
        <p14:creationId xmlns:p14="http://schemas.microsoft.com/office/powerpoint/2010/main" xmlns="" val="1182474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pPr>
                <a:defRPr/>
              </a:pPr>
              <a:t>23</a:t>
            </a:fld>
            <a:endParaRPr lang="en-US" dirty="0"/>
          </a:p>
        </p:txBody>
      </p:sp>
    </p:spTree>
    <p:extLst>
      <p:ext uri="{BB962C8B-B14F-4D97-AF65-F5344CB8AC3E}">
        <p14:creationId xmlns:p14="http://schemas.microsoft.com/office/powerpoint/2010/main" xmlns="" val="292556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DDFA415-A2A6-40C6-9F10-6588A430B20B}" type="slidenum">
              <a:rPr lang="en-US" smtClean="0"/>
              <a:pPr/>
              <a:t>3</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287286" y="4414832"/>
            <a:ext cx="5609283" cy="4186258"/>
          </a:xfrm>
          <a:noFill/>
          <a:ln/>
        </p:spPr>
        <p:txBody>
          <a:bodyPr/>
          <a:lstStyle/>
          <a:p>
            <a:pPr lvl="2" eaLnBrk="1" hangingPunct="1">
              <a:spcBef>
                <a:spcPct val="50000"/>
              </a:spcBef>
              <a:buFont typeface="Wingdings" pitchFamily="2" charset="2"/>
              <a:buNone/>
            </a:pPr>
            <a:endParaRPr lang="en-US"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7123E90-48BD-42A2-8DCC-0483159F0C20}" type="slidenum">
              <a:rPr lang="en-US" smtClean="0"/>
              <a:pPr/>
              <a:t>4</a:t>
            </a:fld>
            <a:endParaRPr lang="en-US"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429339" y="4341304"/>
            <a:ext cx="5881305" cy="4186258"/>
          </a:xfrm>
          <a:noFill/>
          <a:ln/>
        </p:spPr>
        <p:txBody>
          <a:bodyPr/>
          <a:lstStyle/>
          <a:p>
            <a:pPr lvl="2" eaLnBrk="1" hangingPunct="1">
              <a:spcBef>
                <a:spcPct val="50000"/>
              </a:spcBef>
              <a:buFont typeface="Marlett" pitchFamily="2" charset="2"/>
              <a:buNone/>
            </a:pPr>
            <a:r>
              <a:rPr lang="en-US" sz="1300" dirty="0"/>
              <a:t>This slide provides an overview of the first step that we use in computing a benefit. We are looking for the highest 35 years during a worker's lifetime of earnings, regardless of when earned. </a:t>
            </a:r>
          </a:p>
          <a:p>
            <a:pPr lvl="2" eaLnBrk="1" hangingPunct="1">
              <a:spcBef>
                <a:spcPct val="50000"/>
              </a:spcBef>
              <a:buFont typeface="Marlett" pitchFamily="2" charset="2"/>
              <a:buNone/>
            </a:pPr>
            <a:r>
              <a:rPr lang="en-US" sz="1300" dirty="0"/>
              <a:t>This formula also makes clear how a worker who qualifies for a retirement benefit with just 10 years of work would have a low benefit payment. Since we are looking for his or her highest 35 years, in this example, we would be adding in 25 zero years. Needless to say, this worker would be receiving a lower benefit. There is, however, no such thing as a minimum benefit.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D19EE9E-6483-4218-94AB-5E87B4EA259F}" type="slidenum">
              <a:rPr lang="en-US" smtClean="0"/>
              <a:pPr/>
              <a:t>5</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361113" y="4414832"/>
            <a:ext cx="5609283" cy="4186258"/>
          </a:xfrm>
          <a:noFill/>
          <a:ln/>
        </p:spPr>
        <p:txBody>
          <a:bodyPr/>
          <a:lstStyle/>
          <a:p>
            <a:pPr lvl="2" eaLnBrk="1" hangingPunct="1">
              <a:spcBef>
                <a:spcPct val="50000"/>
              </a:spcBef>
            </a:pPr>
            <a:r>
              <a:rPr lang="en-US" sz="1300" dirty="0"/>
              <a:t>The worker and his or her spouse must be married for one year (continuously) immediately before the day on which the application is filed. </a:t>
            </a:r>
            <a:endParaRPr lang="en-US" sz="1100" dirty="0"/>
          </a:p>
          <a:p>
            <a:pPr lvl="2" eaLnBrk="1" hangingPunct="1">
              <a:spcBef>
                <a:spcPct val="50000"/>
              </a:spcBef>
            </a:pPr>
            <a:r>
              <a:rPr lang="en-US" sz="1100" dirty="0"/>
              <a:t>(</a:t>
            </a:r>
            <a:r>
              <a:rPr lang="en-US" sz="1100" b="1" dirty="0"/>
              <a:t>Note: </a:t>
            </a:r>
            <a:r>
              <a:rPr lang="en-US" sz="1100" dirty="0"/>
              <a:t>The one-year requirement can be waived if the spouse is the natural mother or father of the worker’s biological child or if the spouse was entitled or potentially entitled to certain auxiliary or survivor’s benefits in the month before the month of marriage to the worker.) </a:t>
            </a:r>
          </a:p>
          <a:p>
            <a:pPr lvl="2" eaLnBrk="1" hangingPunct="1">
              <a:spcBef>
                <a:spcPct val="50000"/>
              </a:spcBef>
            </a:pPr>
            <a:r>
              <a:rPr lang="en-US" sz="1300" dirty="0"/>
              <a:t>If a spouse is caring for a child under age 16 of the worker, the spouse could qualify regardless of age. When the youngest child turns 16, the spouse’s benefit will stop, even though the child’s benefit will continue. However, if the child is disabled, the spouse’s benefits will continue as long as the child is under his or her care.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99161CD-F9AD-4CCD-BE50-F4C06B1EC061}" type="slidenum">
              <a:rPr lang="en-US" smtClean="0"/>
              <a:pPr/>
              <a:t>6</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361113" y="4414832"/>
            <a:ext cx="5609283" cy="4186258"/>
          </a:xfrm>
          <a:noFill/>
          <a:ln/>
        </p:spPr>
        <p:txBody>
          <a:bodyPr/>
          <a:lstStyle/>
          <a:p>
            <a:pPr lvl="2" eaLnBrk="1" hangingPunct="1">
              <a:spcBef>
                <a:spcPct val="50000"/>
              </a:spcBef>
            </a:pPr>
            <a:r>
              <a:rPr lang="en-US" sz="1300" dirty="0"/>
              <a:t>Your divorced spouse can get benefits on your Social Security record if the marriage lasted at least 10 years. Your divorced spouse must be 62 or older and unmarried. </a:t>
            </a:r>
            <a:br>
              <a:rPr lang="en-US" sz="1300" dirty="0"/>
            </a:br>
            <a:r>
              <a:rPr lang="en-US" sz="1300" dirty="0"/>
              <a:t/>
            </a:r>
            <a:br>
              <a:rPr lang="en-US" sz="1300" dirty="0"/>
            </a:br>
            <a:r>
              <a:rPr lang="en-US" sz="1300" dirty="0"/>
              <a:t>Also, if you and your ex-spouse have been divorced for at least two years and you and your ex-spouse are at least 62, he or she can get benefits even if you are not retired. Your current spouse cannot receive spouse’s benefits until you file for retirement benefits. </a:t>
            </a:r>
          </a:p>
          <a:p>
            <a:pPr lvl="2" eaLnBrk="1" hangingPunct="1">
              <a:spcBef>
                <a:spcPct val="50000"/>
              </a:spcBef>
            </a:pPr>
            <a:r>
              <a:rPr lang="en-US" sz="1300" dirty="0"/>
              <a:t>The amount of benefits your divorced spouse gets has no effect on the amount of benefits you or your current spouse can get.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FDC2225-BCAF-4200-B3C3-25B4960BA9FF}" type="slidenum">
              <a:rPr lang="en-US" smtClean="0"/>
              <a:pPr/>
              <a:t>7</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210254" y="4341310"/>
            <a:ext cx="6024964" cy="4184658"/>
          </a:xfrm>
          <a:noFill/>
          <a:ln/>
        </p:spPr>
        <p:txBody>
          <a:bodyPr/>
          <a:lstStyle/>
          <a:p>
            <a:r>
              <a:rPr lang="en-US" dirty="0" smtClean="0"/>
              <a:t>A spouse who has not worked or who has low earnings can be entitled to as much as one-half of the retired worker’s full benefit. If you are eligible for both your own retirement benefits and for benefits as a spouse, we always pay your own benefits first. If your benefits as a spouse are higher than your retirement benefits, you will get a combination of benefits equaling the higher spouse benefit. If spouses want to get Social Security retirement benefits before they reach full retirement age, the amount of the benefit is reduced. The amount of reduction depends on when the person reaches full retirement age.</a:t>
            </a:r>
          </a:p>
          <a:p>
            <a:r>
              <a:rPr lang="en-US" dirty="0" smtClean="0"/>
              <a:t>For example: </a:t>
            </a:r>
          </a:p>
          <a:p>
            <a:pPr>
              <a:buFontTx/>
              <a:buChar char="•"/>
            </a:pPr>
            <a:r>
              <a:rPr lang="en-US" dirty="0" smtClean="0"/>
              <a:t> If full retirement age is 65, a spouse can get 37.5 percent of the worker’s unreduced</a:t>
            </a:r>
            <a:br>
              <a:rPr lang="en-US" dirty="0" smtClean="0"/>
            </a:br>
            <a:r>
              <a:rPr lang="en-US" dirty="0" smtClean="0"/>
              <a:t>  benefit at age 62;</a:t>
            </a:r>
          </a:p>
          <a:p>
            <a:pPr>
              <a:buFontTx/>
              <a:buChar char="•"/>
            </a:pPr>
            <a:r>
              <a:rPr lang="en-US" dirty="0" smtClean="0"/>
              <a:t> If full retirement age is 66, a spouse can get 35 percent of the worker’s unreduced</a:t>
            </a:r>
            <a:br>
              <a:rPr lang="en-US" dirty="0" smtClean="0"/>
            </a:br>
            <a:r>
              <a:rPr lang="en-US" dirty="0" smtClean="0"/>
              <a:t>  benefit at age 62;</a:t>
            </a:r>
          </a:p>
          <a:p>
            <a:pPr>
              <a:buFontTx/>
              <a:buChar char="•"/>
            </a:pPr>
            <a:r>
              <a:rPr lang="en-US" dirty="0" smtClean="0"/>
              <a:t> If full retirement age is 67, a spouse can get 32.5 percent of the worker’s unreduced</a:t>
            </a:r>
            <a:br>
              <a:rPr lang="en-US" dirty="0" smtClean="0"/>
            </a:br>
            <a:r>
              <a:rPr lang="en-US" dirty="0" smtClean="0"/>
              <a:t>  benefit at age 62.</a:t>
            </a:r>
          </a:p>
          <a:p>
            <a:r>
              <a:rPr lang="en-US" dirty="0" smtClean="0"/>
              <a:t>The amount of the benefit increases at later ages up to the maximum of 50 percent at full retirement age. If full retirement age is other than those shown in our example, the amount of the benefit will fall between 32.5 percent and 37.5 percent at age 62. </a:t>
            </a:r>
          </a:p>
          <a:p>
            <a:pPr marL="0" lvl="2"/>
            <a:r>
              <a:rPr lang="en-US" dirty="0" smtClean="0"/>
              <a:t>However, if a spouse is caring for a child under age 16 or disabled, who gets Social Security benefits on the worker’s record, the spouse gets full benefits, regardless </a:t>
            </a:r>
            <a:br>
              <a:rPr lang="en-US" dirty="0" smtClean="0"/>
            </a:br>
            <a:r>
              <a:rPr lang="en-US" dirty="0" smtClean="0"/>
              <a:t>of age.</a:t>
            </a:r>
            <a:r>
              <a:rPr lang="en-US" sz="1300" dirty="0"/>
              <a:t> </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5EBB79A5-4625-4CBD-B3AD-433372C7AC31}" type="slidenum">
              <a:rPr lang="en-US" smtClean="0"/>
              <a:pPr/>
              <a:t>8</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210249" y="4414832"/>
            <a:ext cx="5612493" cy="4186258"/>
          </a:xfrm>
          <a:noFill/>
          <a:ln/>
        </p:spPr>
        <p:txBody>
          <a:bodyPr/>
          <a:lstStyle/>
          <a:p>
            <a:pPr lvl="2" eaLnBrk="1" hangingPunct="1">
              <a:spcBef>
                <a:spcPct val="50000"/>
              </a:spcBef>
              <a:buFont typeface="Marlett" pitchFamily="2" charset="2"/>
              <a:buNone/>
            </a:pPr>
            <a:r>
              <a:rPr lang="en-US" sz="1300" dirty="0"/>
              <a:t>The length of marriage requirement for a widow or widower is 9 months, and for a surviving divorced wife it is 10 years immediately before the date of divorce. Please note, there are exceptions to the duration of marriage requirements.  </a:t>
            </a:r>
          </a:p>
          <a:p>
            <a:pPr lvl="2" eaLnBrk="1" hangingPunct="1">
              <a:spcBef>
                <a:spcPct val="50000"/>
              </a:spcBef>
              <a:buFont typeface="Marlett" pitchFamily="2" charset="2"/>
              <a:buNone/>
            </a:pPr>
            <a:r>
              <a:rPr lang="en-US" sz="1300" dirty="0"/>
              <a:t>Generally, you cannot get widow’s or widower’s benefits if you remarry before age 60. But remarriage after age 60 (or age 50 if you are disabled) will not prevent you from getting benefit payments based on your </a:t>
            </a:r>
            <a:r>
              <a:rPr lang="en-US" sz="1300" b="1" dirty="0"/>
              <a:t>former</a:t>
            </a:r>
            <a:r>
              <a:rPr lang="en-US" sz="1300" dirty="0"/>
              <a:t> spouse’s work. And at age 62 or older, you may get benefits based on your new spouse’s work, if those benefits would be higher.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2906F06B-3DC9-45AB-855C-6A8A12521C55}" type="slidenum">
              <a:rPr lang="en-US" smtClean="0"/>
              <a:pPr/>
              <a:t>9</a:t>
            </a:fld>
            <a:endParaRPr lang="en-US" dirty="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287287" y="4414832"/>
            <a:ext cx="6222371" cy="4186258"/>
          </a:xfrm>
          <a:noFill/>
          <a:ln/>
        </p:spPr>
        <p:txBody>
          <a:bodyPr/>
          <a:lstStyle/>
          <a:p>
            <a:pPr lvl="2" eaLnBrk="1" hangingPunct="1">
              <a:spcBef>
                <a:spcPct val="50000"/>
              </a:spcBef>
              <a:buFont typeface="Marlett" pitchFamily="2" charset="2"/>
              <a:buNone/>
            </a:pPr>
            <a:r>
              <a:rPr lang="en-US" sz="1300" dirty="0"/>
              <a:t>Although parents’ benefits are included, the number of parent beneficiaries is negligible.</a:t>
            </a:r>
          </a:p>
          <a:p>
            <a:pPr lvl="2" eaLnBrk="1" hangingPunct="1">
              <a:spcBef>
                <a:spcPct val="50000"/>
              </a:spcBef>
              <a:buFont typeface="Marlett" pitchFamily="2" charset="2"/>
              <a:buNone/>
            </a:pPr>
            <a:r>
              <a:rPr lang="en-US" sz="1300" dirty="0"/>
              <a:t>Misleading advertising is sometimes used by some insurance companies that imply that the only benefit payable is the LSDP, without regard to the monthly widow or widower’s benefits.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43E765-B677-4399-B3C3-27AA461157C3}"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371075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3E765-B677-4399-B3C3-27AA461157C3}"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45910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3E765-B677-4399-B3C3-27AA461157C3}"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319998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43E765-B677-4399-B3C3-27AA461157C3}" type="datetimeFigureOut">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108956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43E765-B677-4399-B3C3-27AA461157C3}" type="datetimeFigureOut">
              <a:rPr lang="en-US" smtClean="0"/>
              <a:pPr/>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273171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43E765-B677-4399-B3C3-27AA461157C3}" type="datetimeFigureOut">
              <a:rPr lang="en-US" smtClean="0"/>
              <a:pPr/>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36604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3E765-B677-4399-B3C3-27AA461157C3}" type="datetimeFigureOut">
              <a:rPr lang="en-US" smtClean="0"/>
              <a:pPr/>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144180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3E765-B677-4399-B3C3-27AA461157C3}" type="datetimeFigureOut">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2686216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3E765-B677-4399-B3C3-27AA461157C3}" type="datetimeFigureOut">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1998978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3E765-B677-4399-B3C3-27AA461157C3}"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681641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3E765-B677-4399-B3C3-27AA461157C3}"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595848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304800"/>
            <a:ext cx="82296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914400" y="1630362"/>
            <a:ext cx="82296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122333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000066"/>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000066"/>
                </a:solidFill>
                <a:latin typeface="Times New Roman" pitchFamily="18" charset="0"/>
                <a:cs typeface="Times New Roman" pitchFamily="18" charset="0"/>
              </a:defRPr>
            </a:lvl1pPr>
            <a:lvl2pPr>
              <a:defRPr>
                <a:solidFill>
                  <a:srgbClr val="000066"/>
                </a:solidFill>
                <a:latin typeface="Times New Roman" pitchFamily="18" charset="0"/>
                <a:cs typeface="Times New Roman" pitchFamily="18" charset="0"/>
              </a:defRPr>
            </a:lvl2pPr>
            <a:lvl3pPr>
              <a:defRPr>
                <a:solidFill>
                  <a:srgbClr val="000066"/>
                </a:solidFill>
                <a:latin typeface="Times New Roman" pitchFamily="18" charset="0"/>
                <a:cs typeface="Times New Roman" pitchFamily="18" charset="0"/>
              </a:defRPr>
            </a:lvl3pPr>
            <a:lvl4pPr>
              <a:defRPr>
                <a:solidFill>
                  <a:srgbClr val="000066"/>
                </a:solidFill>
                <a:latin typeface="Times New Roman" pitchFamily="18" charset="0"/>
                <a:cs typeface="Times New Roman" pitchFamily="18" charset="0"/>
              </a:defRPr>
            </a:lvl4pPr>
            <a:lvl5pPr>
              <a:defRPr>
                <a:solidFill>
                  <a:srgbClr val="000066"/>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0207754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639411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72315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36155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97619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07130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40637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87708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3762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57410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062794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Text Box 10"/>
          <p:cNvSpPr txBox="1">
            <a:spLocks noChangeArrowheads="1"/>
          </p:cNvSpPr>
          <p:nvPr/>
        </p:nvSpPr>
        <p:spPr bwMode="auto">
          <a:xfrm>
            <a:off x="8763000" y="6507163"/>
            <a:ext cx="365125" cy="274637"/>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a:defRPr/>
            </a:pPr>
            <a:endParaRPr lang="en-US" sz="1200" dirty="0"/>
          </a:p>
        </p:txBody>
      </p:sp>
      <p:sp>
        <p:nvSpPr>
          <p:cNvPr id="1035" name="Text Box 11"/>
          <p:cNvSpPr txBox="1">
            <a:spLocks noChangeArrowheads="1"/>
          </p:cNvSpPr>
          <p:nvPr/>
        </p:nvSpPr>
        <p:spPr bwMode="auto">
          <a:xfrm>
            <a:off x="8458200" y="6248400"/>
            <a:ext cx="517525" cy="274638"/>
          </a:xfrm>
          <a:prstGeom prst="rect">
            <a:avLst/>
          </a:prstGeom>
          <a:noFill/>
          <a:ln w="9525" algn="ctr">
            <a:noFill/>
            <a:miter lim="800000"/>
            <a:headEnd/>
            <a:tailEnd/>
          </a:ln>
          <a:effectLst/>
        </p:spPr>
        <p:txBody>
          <a:bodyPr wrap="square">
            <a:spAutoFit/>
          </a:bodyPr>
          <a:lstStyle/>
          <a:p>
            <a:pPr>
              <a:defRPr/>
            </a:pPr>
            <a:fld id="{63B143E4-BBE0-4432-8A60-6A6BE77B1546}" type="slidenum">
              <a:rPr lang="en-US" sz="1200">
                <a:solidFill>
                  <a:srgbClr val="002060"/>
                </a:solidFill>
              </a:rPr>
              <a:pPr>
                <a:defRPr/>
              </a:pPr>
              <a:t>‹#›</a:t>
            </a:fld>
            <a:endParaRPr lang="en-US" sz="1200" dirty="0">
              <a:solidFill>
                <a:srgbClr val="002060"/>
              </a:solidFill>
            </a:endParaRPr>
          </a:p>
        </p:txBody>
      </p:sp>
      <p:sp>
        <p:nvSpPr>
          <p:cNvPr id="1046" name="Line 22"/>
          <p:cNvSpPr>
            <a:spLocks noChangeShapeType="1"/>
          </p:cNvSpPr>
          <p:nvPr/>
        </p:nvSpPr>
        <p:spPr bwMode="auto">
          <a:xfrm rot="5400000">
            <a:off x="-2742406" y="3428206"/>
            <a:ext cx="6858000" cy="1588"/>
          </a:xfrm>
          <a:prstGeom prst="line">
            <a:avLst/>
          </a:prstGeom>
          <a:noFill/>
          <a:ln w="76200" cmpd="tri">
            <a:solidFill>
              <a:srgbClr val="FF2B15"/>
            </a:solidFill>
            <a:round/>
            <a:headEnd/>
            <a:tailEnd/>
          </a:ln>
          <a:effectLst/>
        </p:spPr>
        <p:txBody>
          <a:bodyPr/>
          <a:lstStyle/>
          <a:p>
            <a:pPr>
              <a:defRPr/>
            </a:pPr>
            <a:endParaRPr lang="en-US" dirty="0"/>
          </a:p>
        </p:txBody>
      </p:sp>
      <p:sp>
        <p:nvSpPr>
          <p:cNvPr id="1047" name="Rectangle 23"/>
          <p:cNvSpPr>
            <a:spLocks noChangeArrowheads="1"/>
          </p:cNvSpPr>
          <p:nvPr/>
        </p:nvSpPr>
        <p:spPr bwMode="auto">
          <a:xfrm rot="5400000">
            <a:off x="-3124200" y="3124200"/>
            <a:ext cx="6858000" cy="609600"/>
          </a:xfrm>
          <a:prstGeom prst="rect">
            <a:avLst/>
          </a:prstGeom>
          <a:solidFill>
            <a:srgbClr val="002060"/>
          </a:solidFill>
          <a:ln w="9525">
            <a:noFill/>
            <a:miter lim="800000"/>
            <a:headEnd/>
            <a:tailEnd/>
          </a:ln>
          <a:effectLst/>
        </p:spPr>
        <p:txBody>
          <a:bodyPr wrap="none" anchor="ctr"/>
          <a:lstStyle/>
          <a:p>
            <a:pPr>
              <a:defRPr/>
            </a:pPr>
            <a:endParaRPr lang="en-US" dirty="0"/>
          </a:p>
        </p:txBody>
      </p:sp>
      <p:sp>
        <p:nvSpPr>
          <p:cNvPr id="1048" name="Rectangle 24"/>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a:effectLst/>
        </p:spPr>
        <p:txBody>
          <a:bodyPr wrap="none" anchor="ctr"/>
          <a:lstStyle/>
          <a:p>
            <a:pPr>
              <a:defRPr/>
            </a:pPr>
            <a:endParaRPr lang="en-US" dirty="0"/>
          </a:p>
        </p:txBody>
      </p:sp>
      <p:sp>
        <p:nvSpPr>
          <p:cNvPr id="7" name="Line 39"/>
          <p:cNvSpPr>
            <a:spLocks noChangeShapeType="1"/>
          </p:cNvSpPr>
          <p:nvPr userDrawn="1"/>
        </p:nvSpPr>
        <p:spPr bwMode="auto">
          <a:xfrm>
            <a:off x="852714" y="1143000"/>
            <a:ext cx="8137526" cy="0"/>
          </a:xfrm>
          <a:prstGeom prst="line">
            <a:avLst/>
          </a:prstGeom>
          <a:noFill/>
          <a:ln w="57150" cmpd="thinThick">
            <a:solidFill>
              <a:srgbClr val="FF3300"/>
            </a:solidFill>
            <a:round/>
            <a:headEnd/>
            <a:tailEnd/>
          </a:ln>
        </p:spPr>
        <p:txBody>
          <a:bodyPr wrap="square">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3E765-B677-4399-B3C3-27AA461157C3}" type="datetimeFigureOut">
              <a:rPr lang="en-US" smtClean="0"/>
              <a:pPr/>
              <a:t>10/29/2015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F134C-CE8E-4515-AB92-2219B3C94B28}" type="slidenum">
              <a:rPr lang="en-US" smtClean="0"/>
              <a:pPr/>
              <a:t>‹#›</a:t>
            </a:fld>
            <a:endParaRPr lang="en-US"/>
          </a:p>
        </p:txBody>
      </p:sp>
    </p:spTree>
    <p:extLst>
      <p:ext uri="{BB962C8B-B14F-4D97-AF65-F5344CB8AC3E}">
        <p14:creationId xmlns:p14="http://schemas.microsoft.com/office/powerpoint/2010/main" xmlns="" val="359635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Text Box 10"/>
          <p:cNvSpPr txBox="1">
            <a:spLocks noChangeArrowheads="1"/>
          </p:cNvSpPr>
          <p:nvPr/>
        </p:nvSpPr>
        <p:spPr bwMode="auto">
          <a:xfrm>
            <a:off x="8763000" y="6507163"/>
            <a:ext cx="365125" cy="274637"/>
          </a:xfrm>
          <a:prstGeom prst="rect">
            <a:avLst/>
          </a:prstGeom>
          <a:noFill/>
          <a:ln w="9525" algn="ctr">
            <a:noFill/>
            <a:miter lim="800000"/>
            <a:headEnd/>
            <a:tailEnd/>
          </a:ln>
          <a:effectLst>
            <a:outerShdw dist="28398" dir="12393903" algn="ctr" rotWithShape="0">
              <a:schemeClr val="tx1">
                <a:alpha val="50000"/>
              </a:schemeClr>
            </a:outerShdw>
          </a:effectLst>
        </p:spPr>
        <p:txBody>
          <a:bodyPr>
            <a:spAutoFit/>
          </a:bodyPr>
          <a:lstStyle/>
          <a:p>
            <a:pPr fontAlgn="auto">
              <a:spcBef>
                <a:spcPts val="0"/>
              </a:spcBef>
              <a:spcAft>
                <a:spcPts val="0"/>
              </a:spcAft>
              <a:defRPr/>
            </a:pPr>
            <a:endParaRPr lang="en-US" sz="1200" b="0" dirty="0">
              <a:solidFill>
                <a:srgbClr val="000000"/>
              </a:solidFill>
              <a:latin typeface="Arial"/>
            </a:endParaRPr>
          </a:p>
        </p:txBody>
      </p:sp>
      <p:sp>
        <p:nvSpPr>
          <p:cNvPr id="1035" name="Text Box 11"/>
          <p:cNvSpPr txBox="1">
            <a:spLocks noChangeArrowheads="1"/>
          </p:cNvSpPr>
          <p:nvPr/>
        </p:nvSpPr>
        <p:spPr bwMode="auto">
          <a:xfrm>
            <a:off x="8610600" y="6248400"/>
            <a:ext cx="365125" cy="274638"/>
          </a:xfrm>
          <a:prstGeom prst="rect">
            <a:avLst/>
          </a:prstGeom>
          <a:noFill/>
          <a:ln w="9525" algn="ctr">
            <a:noFill/>
            <a:miter lim="800000"/>
            <a:headEnd/>
            <a:tailEnd/>
          </a:ln>
          <a:effectLst/>
        </p:spPr>
        <p:txBody>
          <a:bodyPr>
            <a:spAutoFit/>
          </a:bodyPr>
          <a:lstStyle/>
          <a:p>
            <a:pPr fontAlgn="auto">
              <a:spcBef>
                <a:spcPts val="0"/>
              </a:spcBef>
              <a:spcAft>
                <a:spcPts val="0"/>
              </a:spcAft>
              <a:defRPr/>
            </a:pPr>
            <a:fld id="{63B143E4-BBE0-4432-8A60-6A6BE77B1546}" type="slidenum">
              <a:rPr lang="en-US" sz="1200" b="0">
                <a:solidFill>
                  <a:srgbClr val="002060"/>
                </a:solidFill>
                <a:latin typeface="Arial"/>
              </a:rPr>
              <a:pPr fontAlgn="auto">
                <a:spcBef>
                  <a:spcPts val="0"/>
                </a:spcBef>
                <a:spcAft>
                  <a:spcPts val="0"/>
                </a:spcAft>
                <a:defRPr/>
              </a:pPr>
              <a:t>‹#›</a:t>
            </a:fld>
            <a:endParaRPr lang="en-US" sz="1200" b="0" dirty="0">
              <a:solidFill>
                <a:srgbClr val="002060"/>
              </a:solidFill>
              <a:latin typeface="Arial"/>
            </a:endParaRPr>
          </a:p>
        </p:txBody>
      </p:sp>
      <p:sp>
        <p:nvSpPr>
          <p:cNvPr id="1046" name="Line 22"/>
          <p:cNvSpPr>
            <a:spLocks noChangeShapeType="1"/>
          </p:cNvSpPr>
          <p:nvPr/>
        </p:nvSpPr>
        <p:spPr bwMode="auto">
          <a:xfrm rot="5400000">
            <a:off x="-2742406" y="3428206"/>
            <a:ext cx="6858000" cy="1588"/>
          </a:xfrm>
          <a:prstGeom prst="line">
            <a:avLst/>
          </a:prstGeom>
          <a:noFill/>
          <a:ln w="76200" cmpd="tri">
            <a:solidFill>
              <a:srgbClr val="FF2B15"/>
            </a:solidFill>
            <a:round/>
            <a:headEnd/>
            <a:tailEnd/>
          </a:ln>
          <a:effectLst/>
        </p:spPr>
        <p:txBody>
          <a:bodyPr/>
          <a:lstStyle/>
          <a:p>
            <a:pPr fontAlgn="auto">
              <a:spcBef>
                <a:spcPts val="0"/>
              </a:spcBef>
              <a:spcAft>
                <a:spcPts val="0"/>
              </a:spcAft>
              <a:defRPr/>
            </a:pPr>
            <a:endParaRPr lang="en-US" sz="1800" b="0" dirty="0">
              <a:solidFill>
                <a:srgbClr val="000000"/>
              </a:solidFill>
              <a:latin typeface="Arial"/>
            </a:endParaRPr>
          </a:p>
        </p:txBody>
      </p:sp>
      <p:sp>
        <p:nvSpPr>
          <p:cNvPr id="1047" name="Rectangle 23"/>
          <p:cNvSpPr>
            <a:spLocks noChangeArrowheads="1"/>
          </p:cNvSpPr>
          <p:nvPr/>
        </p:nvSpPr>
        <p:spPr bwMode="auto">
          <a:xfrm rot="5400000">
            <a:off x="-3124200" y="3124200"/>
            <a:ext cx="6858000" cy="609600"/>
          </a:xfrm>
          <a:prstGeom prst="rect">
            <a:avLst/>
          </a:prstGeom>
          <a:solidFill>
            <a:srgbClr val="002060"/>
          </a:solidFill>
          <a:ln w="9525">
            <a:noFill/>
            <a:miter lim="800000"/>
            <a:headEnd/>
            <a:tailEnd/>
          </a:ln>
          <a:effectLst/>
        </p:spPr>
        <p:txBody>
          <a:bodyPr wrap="none" anchor="ctr"/>
          <a:lstStyle/>
          <a:p>
            <a:pPr fontAlgn="auto">
              <a:spcBef>
                <a:spcPts val="0"/>
              </a:spcBef>
              <a:spcAft>
                <a:spcPts val="0"/>
              </a:spcAft>
              <a:defRPr/>
            </a:pPr>
            <a:endParaRPr lang="en-US" sz="1800" b="0" dirty="0">
              <a:solidFill>
                <a:srgbClr val="000000"/>
              </a:solidFill>
              <a:latin typeface="Arial"/>
            </a:endParaRPr>
          </a:p>
        </p:txBody>
      </p:sp>
      <p:sp>
        <p:nvSpPr>
          <p:cNvPr id="1048" name="Rectangle 24"/>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a:effectLst/>
        </p:spPr>
        <p:txBody>
          <a:bodyPr wrap="none" anchor="ctr"/>
          <a:lstStyle/>
          <a:p>
            <a:pPr fontAlgn="auto">
              <a:spcBef>
                <a:spcPts val="0"/>
              </a:spcBef>
              <a:spcAft>
                <a:spcPts val="0"/>
              </a:spcAft>
              <a:defRPr/>
            </a:pPr>
            <a:endParaRPr lang="en-US" sz="1800" b="0" dirty="0">
              <a:solidFill>
                <a:srgbClr val="000000"/>
              </a:solidFill>
              <a:latin typeface="Arial"/>
            </a:endParaRPr>
          </a:p>
        </p:txBody>
      </p:sp>
      <p:sp>
        <p:nvSpPr>
          <p:cNvPr id="7" name="Line 39"/>
          <p:cNvSpPr>
            <a:spLocks noChangeShapeType="1"/>
          </p:cNvSpPr>
          <p:nvPr/>
        </p:nvSpPr>
        <p:spPr bwMode="auto">
          <a:xfrm>
            <a:off x="852714" y="1143000"/>
            <a:ext cx="8137526" cy="0"/>
          </a:xfrm>
          <a:prstGeom prst="line">
            <a:avLst/>
          </a:prstGeom>
          <a:noFill/>
          <a:ln w="57150" cmpd="thinThick">
            <a:solidFill>
              <a:srgbClr val="FF3300"/>
            </a:solidFill>
            <a:round/>
            <a:headEnd/>
            <a:tailEnd/>
          </a:ln>
        </p:spPr>
        <p:txBody>
          <a:bodyPr wrap="square">
            <a:spAutoFit/>
          </a:bodyPr>
          <a:lstStyle/>
          <a:p>
            <a:pPr fontAlgn="auto">
              <a:spcBef>
                <a:spcPts val="0"/>
              </a:spcBef>
              <a:spcAft>
                <a:spcPts val="0"/>
              </a:spcAft>
            </a:pPr>
            <a:endParaRPr lang="en-US" sz="1800" b="0" dirty="0">
              <a:solidFill>
                <a:srgbClr val="000000"/>
              </a:solidFill>
              <a:latin typeface="Arial"/>
            </a:endParaRPr>
          </a:p>
        </p:txBody>
      </p:sp>
    </p:spTree>
    <p:extLst>
      <p:ext uri="{BB962C8B-B14F-4D97-AF65-F5344CB8AC3E}">
        <p14:creationId xmlns:p14="http://schemas.microsoft.com/office/powerpoint/2010/main" xmlns="" val="31476303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7172" name="Text Box 20"/>
          <p:cNvSpPr txBox="1">
            <a:spLocks noChangeArrowheads="1"/>
          </p:cNvSpPr>
          <p:nvPr/>
        </p:nvSpPr>
        <p:spPr bwMode="auto">
          <a:xfrm>
            <a:off x="-762000" y="304800"/>
            <a:ext cx="10615979" cy="1569660"/>
          </a:xfrm>
          <a:prstGeom prst="rect">
            <a:avLst/>
          </a:prstGeom>
          <a:noFill/>
          <a:ln w="9525">
            <a:noFill/>
            <a:miter lim="800000"/>
            <a:headEnd/>
            <a:tailEnd/>
          </a:ln>
        </p:spPr>
        <p:txBody>
          <a:bodyPr wrap="square">
            <a:spAutoFit/>
          </a:bodyPr>
          <a:lstStyle/>
          <a:p>
            <a:pPr algn="ctr">
              <a:spcBef>
                <a:spcPct val="50000"/>
              </a:spcBef>
            </a:pPr>
            <a:r>
              <a:rPr lang="en-US" sz="9600" b="0" dirty="0">
                <a:solidFill>
                  <a:srgbClr val="002060"/>
                </a:solidFill>
                <a:cs typeface="Times New Roman" pitchFamily="18" charset="0"/>
              </a:rPr>
              <a:t>Social </a:t>
            </a:r>
            <a:r>
              <a:rPr lang="en-US" sz="9600" b="0" dirty="0" smtClean="0">
                <a:solidFill>
                  <a:srgbClr val="002060"/>
                </a:solidFill>
                <a:cs typeface="Times New Roman" pitchFamily="18" charset="0"/>
              </a:rPr>
              <a:t>Security</a:t>
            </a:r>
            <a:endParaRPr lang="en-US" sz="9600" b="0" dirty="0">
              <a:solidFill>
                <a:srgbClr val="002060"/>
              </a:solidFill>
              <a:cs typeface="Times New Roman" pitchFamily="18" charset="0"/>
            </a:endParaRPr>
          </a:p>
        </p:txBody>
      </p:sp>
      <p:sp>
        <p:nvSpPr>
          <p:cNvPr id="7174" name="Text Box 23"/>
          <p:cNvSpPr txBox="1">
            <a:spLocks noChangeArrowheads="1"/>
          </p:cNvSpPr>
          <p:nvPr/>
        </p:nvSpPr>
        <p:spPr bwMode="auto">
          <a:xfrm>
            <a:off x="-23586" y="1524000"/>
            <a:ext cx="9167586" cy="646331"/>
          </a:xfrm>
          <a:prstGeom prst="rect">
            <a:avLst/>
          </a:prstGeom>
          <a:noFill/>
          <a:ln w="9525" algn="ctr">
            <a:noFill/>
            <a:miter lim="800000"/>
            <a:headEnd/>
            <a:tailEnd/>
          </a:ln>
        </p:spPr>
        <p:txBody>
          <a:bodyPr wrap="square">
            <a:spAutoFit/>
          </a:bodyPr>
          <a:lstStyle/>
          <a:p>
            <a:pPr algn="ctr">
              <a:spcBef>
                <a:spcPct val="50000"/>
              </a:spcBef>
            </a:pPr>
            <a:r>
              <a:rPr lang="en-US" sz="3600" dirty="0">
                <a:solidFill>
                  <a:srgbClr val="FF3300"/>
                </a:solidFill>
                <a:cs typeface="Times New Roman" pitchFamily="18" charset="0"/>
              </a:rPr>
              <a:t>www.socialsecurity.gov</a:t>
            </a:r>
            <a:endParaRPr lang="en-US" sz="4000" dirty="0">
              <a:solidFill>
                <a:srgbClr val="FF3300"/>
              </a:solidFill>
              <a:cs typeface="Times New Roman" pitchFamily="18" charset="0"/>
            </a:endParaRPr>
          </a:p>
        </p:txBody>
      </p:sp>
      <p:sp>
        <p:nvSpPr>
          <p:cNvPr id="2" name="TextBox 1"/>
          <p:cNvSpPr txBox="1"/>
          <p:nvPr/>
        </p:nvSpPr>
        <p:spPr>
          <a:xfrm>
            <a:off x="2002714" y="4572000"/>
            <a:ext cx="4561313" cy="830997"/>
          </a:xfrm>
          <a:prstGeom prst="rect">
            <a:avLst/>
          </a:prstGeom>
          <a:noFill/>
        </p:spPr>
        <p:txBody>
          <a:bodyPr wrap="none" rtlCol="0">
            <a:spAutoFit/>
          </a:bodyPr>
          <a:lstStyle/>
          <a:p>
            <a:pPr algn="ctr"/>
            <a:r>
              <a:rPr lang="en-US" dirty="0" smtClean="0">
                <a:latin typeface="Rockwell Extra Bold" panose="02060903040505020403" pitchFamily="18" charset="0"/>
              </a:rPr>
              <a:t>Daniel Bowman</a:t>
            </a:r>
          </a:p>
          <a:p>
            <a:pPr algn="ctr"/>
            <a:r>
              <a:rPr lang="en-US" dirty="0" smtClean="0">
                <a:latin typeface="Rockwell Extra Bold" panose="02060903040505020403" pitchFamily="18" charset="0"/>
              </a:rPr>
              <a:t>Public Affairs Specialist</a:t>
            </a:r>
            <a:endParaRPr lang="en-US" dirty="0">
              <a:latin typeface="Rockwell Extra Bold" panose="02060903040505020403"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
          <p:cNvSpPr>
            <a:spLocks noChangeArrowheads="1"/>
          </p:cNvSpPr>
          <p:nvPr/>
        </p:nvSpPr>
        <p:spPr bwMode="auto">
          <a:xfrm>
            <a:off x="685800" y="273050"/>
            <a:ext cx="8458200" cy="641350"/>
          </a:xfrm>
          <a:prstGeom prst="rect">
            <a:avLst/>
          </a:prstGeom>
          <a:noFill/>
          <a:ln w="9525" algn="ctr">
            <a:noFill/>
            <a:miter lim="800000"/>
            <a:headEnd/>
            <a:tailEnd/>
          </a:ln>
        </p:spPr>
        <p:txBody>
          <a:bodyPr>
            <a:spAutoFit/>
          </a:bodyPr>
          <a:lstStyle/>
          <a:p>
            <a:pPr algn="ctr" eaLnBrk="0" hangingPunct="0"/>
            <a:r>
              <a:rPr lang="en-US" sz="3600" dirty="0">
                <a:solidFill>
                  <a:srgbClr val="002060"/>
                </a:solidFill>
              </a:rPr>
              <a:t>Who Can Get Disability Benefits?</a:t>
            </a:r>
          </a:p>
        </p:txBody>
      </p:sp>
      <p:sp>
        <p:nvSpPr>
          <p:cNvPr id="46083" name="Text Box 17"/>
          <p:cNvSpPr txBox="1">
            <a:spLocks noChangeArrowheads="1"/>
          </p:cNvSpPr>
          <p:nvPr/>
        </p:nvSpPr>
        <p:spPr bwMode="auto">
          <a:xfrm>
            <a:off x="1066800" y="1386751"/>
            <a:ext cx="7924800" cy="1585049"/>
          </a:xfrm>
          <a:prstGeom prst="rect">
            <a:avLst/>
          </a:prstGeom>
          <a:noFill/>
          <a:ln w="9525">
            <a:noFill/>
            <a:miter lim="800000"/>
            <a:headEnd/>
            <a:tailEnd/>
          </a:ln>
        </p:spPr>
        <p:txBody>
          <a:bodyPr wrap="square">
            <a:spAutoFit/>
          </a:bodyPr>
          <a:lstStyle/>
          <a:p>
            <a:pPr indent="-457200">
              <a:spcBef>
                <a:spcPct val="100000"/>
              </a:spcBef>
              <a:tabLst>
                <a:tab pos="228600" algn="l"/>
              </a:tabLst>
            </a:pPr>
            <a:r>
              <a:rPr lang="en-US" sz="2800" dirty="0">
                <a:solidFill>
                  <a:srgbClr val="002060"/>
                </a:solidFill>
              </a:rPr>
              <a:t>Worker</a:t>
            </a:r>
          </a:p>
          <a:p>
            <a:pPr marL="347663" indent="-347663">
              <a:spcBef>
                <a:spcPct val="50000"/>
              </a:spcBef>
              <a:buClr>
                <a:srgbClr val="FF3300"/>
              </a:buClr>
              <a:buFont typeface="Wingdings" pitchFamily="2" charset="2"/>
              <a:buChar char="Ø"/>
              <a:tabLst>
                <a:tab pos="228600" algn="l"/>
              </a:tabLst>
            </a:pPr>
            <a:r>
              <a:rPr lang="en-US" sz="2300" dirty="0" smtClean="0">
                <a:solidFill>
                  <a:srgbClr val="002060"/>
                </a:solidFill>
              </a:rPr>
              <a:t>Must </a:t>
            </a:r>
            <a:r>
              <a:rPr lang="en-US" sz="2300" dirty="0">
                <a:solidFill>
                  <a:srgbClr val="002060"/>
                </a:solidFill>
              </a:rPr>
              <a:t>have paid into Social </a:t>
            </a:r>
            <a:r>
              <a:rPr lang="en-US" sz="2300" dirty="0" smtClean="0">
                <a:solidFill>
                  <a:srgbClr val="002060"/>
                </a:solidFill>
              </a:rPr>
              <a:t>Security five </a:t>
            </a:r>
            <a:r>
              <a:rPr lang="en-US" sz="2300" dirty="0">
                <a:solidFill>
                  <a:srgbClr val="002060"/>
                </a:solidFill>
              </a:rPr>
              <a:t>out of last 10 years</a:t>
            </a:r>
          </a:p>
          <a:p>
            <a:pPr marL="347663" indent="-347663">
              <a:spcBef>
                <a:spcPct val="50000"/>
              </a:spcBef>
              <a:buClr>
                <a:srgbClr val="FF3300"/>
              </a:buClr>
              <a:buFont typeface="Wingdings" pitchFamily="2" charset="2"/>
              <a:buChar char="Ø"/>
              <a:tabLst>
                <a:tab pos="228600" algn="l"/>
              </a:tabLst>
            </a:pPr>
            <a:r>
              <a:rPr lang="en-US" sz="2300" dirty="0" smtClean="0">
                <a:solidFill>
                  <a:srgbClr val="002060"/>
                </a:solidFill>
              </a:rPr>
              <a:t>For </a:t>
            </a:r>
            <a:r>
              <a:rPr lang="en-US" sz="2300" dirty="0">
                <a:solidFill>
                  <a:srgbClr val="002060"/>
                </a:solidFill>
              </a:rPr>
              <a:t>younger workers, under age </a:t>
            </a:r>
            <a:r>
              <a:rPr lang="en-US" sz="2300" dirty="0" smtClean="0">
                <a:solidFill>
                  <a:srgbClr val="002060"/>
                </a:solidFill>
              </a:rPr>
              <a:t>31 less </a:t>
            </a:r>
            <a:r>
              <a:rPr lang="en-US" sz="2300" dirty="0">
                <a:solidFill>
                  <a:srgbClr val="002060"/>
                </a:solidFill>
              </a:rPr>
              <a:t>work is </a:t>
            </a:r>
            <a:r>
              <a:rPr lang="en-US" sz="2300" dirty="0" smtClean="0">
                <a:solidFill>
                  <a:srgbClr val="002060"/>
                </a:solidFill>
              </a:rPr>
              <a:t>required</a:t>
            </a:r>
            <a:endParaRPr lang="en-US" sz="2300" dirty="0">
              <a:solidFill>
                <a:srgbClr val="00206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482" t="3082"/>
          <a:stretch/>
        </p:blipFill>
        <p:spPr>
          <a:xfrm>
            <a:off x="2514600" y="3215070"/>
            <a:ext cx="4624007" cy="3033330"/>
          </a:xfrm>
          <a:prstGeom prst="rect">
            <a:avLst/>
          </a:prstGeom>
          <a:ln w="38100">
            <a:solidFill>
              <a:schemeClr val="bg1">
                <a:lumMod val="85000"/>
              </a:schemeClr>
            </a:solid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9"/>
          <p:cNvSpPr>
            <a:spLocks noChangeArrowheads="1"/>
          </p:cNvSpPr>
          <p:nvPr/>
        </p:nvSpPr>
        <p:spPr bwMode="auto">
          <a:xfrm>
            <a:off x="609600" y="273050"/>
            <a:ext cx="8534400" cy="641350"/>
          </a:xfrm>
          <a:prstGeom prst="rect">
            <a:avLst/>
          </a:prstGeom>
          <a:noFill/>
          <a:ln w="9525" algn="ctr">
            <a:noFill/>
            <a:miter lim="800000"/>
            <a:headEnd/>
            <a:tailEnd/>
          </a:ln>
        </p:spPr>
        <p:txBody>
          <a:bodyPr>
            <a:spAutoFit/>
          </a:bodyPr>
          <a:lstStyle/>
          <a:p>
            <a:pPr algn="ctr"/>
            <a:r>
              <a:rPr lang="en-US" sz="3600" dirty="0">
                <a:solidFill>
                  <a:srgbClr val="002060"/>
                </a:solidFill>
              </a:rPr>
              <a:t>Social Security’s Disability Definition:</a:t>
            </a:r>
          </a:p>
        </p:txBody>
      </p:sp>
      <p:sp>
        <p:nvSpPr>
          <p:cNvPr id="45059" name="Text Box 10"/>
          <p:cNvSpPr txBox="1">
            <a:spLocks noChangeArrowheads="1"/>
          </p:cNvSpPr>
          <p:nvPr/>
        </p:nvSpPr>
        <p:spPr bwMode="auto">
          <a:xfrm>
            <a:off x="914400" y="1295400"/>
            <a:ext cx="8153400" cy="2246769"/>
          </a:xfrm>
          <a:prstGeom prst="rect">
            <a:avLst/>
          </a:prstGeom>
          <a:noFill/>
          <a:ln w="9525" algn="ctr">
            <a:noFill/>
            <a:miter lim="800000"/>
            <a:headEnd/>
            <a:tailEnd/>
          </a:ln>
        </p:spPr>
        <p:txBody>
          <a:bodyPr wrap="square">
            <a:spAutoFit/>
          </a:bodyPr>
          <a:lstStyle/>
          <a:p>
            <a:pPr algn="ctr" eaLnBrk="0" hangingPunct="0">
              <a:buClr>
                <a:srgbClr val="FF3300"/>
              </a:buClr>
              <a:buFont typeface="Wingdings" pitchFamily="2" charset="2"/>
              <a:buNone/>
            </a:pPr>
            <a:r>
              <a:rPr lang="en-US" sz="2800" dirty="0">
                <a:solidFill>
                  <a:srgbClr val="002060"/>
                </a:solidFill>
              </a:rPr>
              <a:t>A</a:t>
            </a:r>
            <a:r>
              <a:rPr lang="en-US" sz="2800" i="1" dirty="0">
                <a:solidFill>
                  <a:srgbClr val="002060"/>
                </a:solidFill>
              </a:rPr>
              <a:t> </a:t>
            </a:r>
            <a:r>
              <a:rPr lang="en-US" sz="2800" dirty="0">
                <a:solidFill>
                  <a:srgbClr val="002060"/>
                </a:solidFill>
              </a:rPr>
              <a:t>medical condition or combination of impairments preventing substantial work for at least 12 months, or expected to result in death. The determination also considers age, education &amp; work experience.</a:t>
            </a:r>
          </a:p>
          <a:p>
            <a:endParaRPr lang="en-US" sz="2800"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67000" y="3434025"/>
            <a:ext cx="4572000" cy="3042975"/>
          </a:xfrm>
          <a:prstGeom prst="rect">
            <a:avLst/>
          </a:prstGeom>
          <a:ln w="38100">
            <a:solidFill>
              <a:schemeClr val="bg1">
                <a:lumMod val="85000"/>
              </a:schemeClr>
            </a:solid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609600" y="273050"/>
            <a:ext cx="8534400" cy="641350"/>
          </a:xfrm>
          <a:prstGeom prst="rect">
            <a:avLst/>
          </a:prstGeom>
          <a:noFill/>
          <a:ln w="9525" algn="ctr">
            <a:noFill/>
            <a:miter lim="800000"/>
            <a:headEnd/>
            <a:tailEnd/>
          </a:ln>
        </p:spPr>
        <p:txBody>
          <a:bodyPr>
            <a:spAutoFit/>
          </a:bodyPr>
          <a:lstStyle/>
          <a:p>
            <a:pPr algn="ctr" eaLnBrk="0" hangingPunct="0"/>
            <a:r>
              <a:rPr lang="en-US" sz="3600" dirty="0">
                <a:solidFill>
                  <a:srgbClr val="002060"/>
                </a:solidFill>
              </a:rPr>
              <a:t>Who Can Get Disability Benefits?</a:t>
            </a:r>
          </a:p>
        </p:txBody>
      </p:sp>
      <p:sp>
        <p:nvSpPr>
          <p:cNvPr id="47107" name="Text Box 12"/>
          <p:cNvSpPr txBox="1">
            <a:spLocks noChangeArrowheads="1"/>
          </p:cNvSpPr>
          <p:nvPr/>
        </p:nvSpPr>
        <p:spPr bwMode="auto">
          <a:xfrm>
            <a:off x="1066800" y="1295400"/>
            <a:ext cx="7924800" cy="5863144"/>
          </a:xfrm>
          <a:prstGeom prst="rect">
            <a:avLst/>
          </a:prstGeom>
          <a:noFill/>
          <a:ln w="9525">
            <a:noFill/>
            <a:miter lim="800000"/>
            <a:headEnd/>
            <a:tailEnd/>
          </a:ln>
        </p:spPr>
        <p:txBody>
          <a:bodyPr>
            <a:spAutoFit/>
          </a:bodyPr>
          <a:lstStyle/>
          <a:p>
            <a:r>
              <a:rPr lang="en-US" sz="2800" dirty="0">
                <a:solidFill>
                  <a:srgbClr val="002060"/>
                </a:solidFill>
              </a:rPr>
              <a:t>Child</a:t>
            </a:r>
          </a:p>
          <a:p>
            <a:pPr>
              <a:spcBef>
                <a:spcPct val="50000"/>
              </a:spcBef>
              <a:buClr>
                <a:srgbClr val="FF3300"/>
              </a:buClr>
              <a:buFont typeface="Wingdings" pitchFamily="2" charset="2"/>
              <a:buChar char="Ø"/>
            </a:pPr>
            <a:r>
              <a:rPr lang="en-US" dirty="0">
                <a:solidFill>
                  <a:srgbClr val="002060"/>
                </a:solidFill>
              </a:rPr>
              <a:t> Not married under age 18 </a:t>
            </a:r>
            <a:r>
              <a:rPr lang="en-US" b="0" dirty="0">
                <a:solidFill>
                  <a:srgbClr val="002060"/>
                </a:solidFill>
              </a:rPr>
              <a:t>(under 19 if still in high school)</a:t>
            </a:r>
          </a:p>
          <a:p>
            <a:pPr>
              <a:spcBef>
                <a:spcPct val="50000"/>
              </a:spcBef>
              <a:buClr>
                <a:srgbClr val="FF3300"/>
              </a:buClr>
              <a:buFont typeface="Wingdings" pitchFamily="2" charset="2"/>
              <a:buChar char="Ø"/>
            </a:pPr>
            <a:r>
              <a:rPr lang="en-US" dirty="0">
                <a:solidFill>
                  <a:srgbClr val="002060"/>
                </a:solidFill>
              </a:rPr>
              <a:t> Not married and disabled before age </a:t>
            </a:r>
            <a:r>
              <a:rPr lang="en-US" dirty="0" smtClean="0">
                <a:solidFill>
                  <a:srgbClr val="002060"/>
                </a:solidFill>
              </a:rPr>
              <a:t>22</a:t>
            </a:r>
          </a:p>
          <a:p>
            <a:pPr lvl="0" indent="-457200">
              <a:spcBef>
                <a:spcPct val="100000"/>
              </a:spcBef>
              <a:tabLst>
                <a:tab pos="228600" algn="l"/>
              </a:tabLst>
            </a:pPr>
            <a:r>
              <a:rPr lang="en-US" sz="2800" dirty="0" smtClean="0">
                <a:solidFill>
                  <a:srgbClr val="002060"/>
                </a:solidFill>
              </a:rPr>
              <a:t>Spouse</a:t>
            </a:r>
          </a:p>
          <a:p>
            <a:pPr marL="347663" lvl="0" indent="-347663">
              <a:spcBef>
                <a:spcPts val="1440"/>
              </a:spcBef>
              <a:buClr>
                <a:srgbClr val="FF3300"/>
              </a:buClr>
              <a:buFont typeface="Wingdings" pitchFamily="2" charset="2"/>
              <a:buChar char="Ø"/>
            </a:pPr>
            <a:r>
              <a:rPr lang="en-US" dirty="0" smtClean="0">
                <a:solidFill>
                  <a:srgbClr val="002060"/>
                </a:solidFill>
              </a:rPr>
              <a:t>At </a:t>
            </a:r>
            <a:r>
              <a:rPr lang="en-US" dirty="0">
                <a:solidFill>
                  <a:srgbClr val="002060"/>
                </a:solidFill>
              </a:rPr>
              <a:t>age 62</a:t>
            </a:r>
          </a:p>
          <a:p>
            <a:pPr marL="347663" lvl="0" indent="-347663">
              <a:spcBef>
                <a:spcPts val="1440"/>
              </a:spcBef>
              <a:buClr>
                <a:srgbClr val="FF3300"/>
              </a:buClr>
              <a:buFont typeface="Wingdings" pitchFamily="2" charset="2"/>
              <a:buChar char="Ø"/>
              <a:tabLst>
                <a:tab pos="517525" algn="l"/>
              </a:tabLst>
            </a:pPr>
            <a:r>
              <a:rPr lang="en-US" dirty="0">
                <a:solidFill>
                  <a:srgbClr val="002060"/>
                </a:solidFill>
              </a:rPr>
              <a:t>At any age if caring for child </a:t>
            </a:r>
            <a:r>
              <a:rPr lang="en-US" dirty="0" smtClean="0">
                <a:solidFill>
                  <a:srgbClr val="002060"/>
                </a:solidFill>
              </a:rPr>
              <a:t/>
            </a:r>
            <a:br>
              <a:rPr lang="en-US" dirty="0" smtClean="0">
                <a:solidFill>
                  <a:srgbClr val="002060"/>
                </a:solidFill>
              </a:rPr>
            </a:br>
            <a:r>
              <a:rPr lang="en-US" dirty="0" smtClean="0">
                <a:solidFill>
                  <a:srgbClr val="002060"/>
                </a:solidFill>
              </a:rPr>
              <a:t>under </a:t>
            </a:r>
            <a:r>
              <a:rPr lang="en-US" dirty="0">
                <a:solidFill>
                  <a:srgbClr val="002060"/>
                </a:solidFill>
              </a:rPr>
              <a:t>16 or disabled</a:t>
            </a:r>
          </a:p>
          <a:p>
            <a:pPr marL="347663" lvl="0" indent="-347663">
              <a:spcBef>
                <a:spcPts val="1440"/>
              </a:spcBef>
              <a:buClr>
                <a:srgbClr val="FF3300"/>
              </a:buClr>
              <a:buFont typeface="Wingdings" pitchFamily="2" charset="2"/>
              <a:buChar char="Ø"/>
            </a:pPr>
            <a:r>
              <a:rPr lang="en-US" dirty="0">
                <a:solidFill>
                  <a:srgbClr val="002060"/>
                </a:solidFill>
              </a:rPr>
              <a:t>Divorced spouses may qualify</a:t>
            </a:r>
          </a:p>
          <a:p>
            <a:pPr>
              <a:spcBef>
                <a:spcPct val="50000"/>
              </a:spcBef>
              <a:buClr>
                <a:srgbClr val="FF3300"/>
              </a:buClr>
              <a:buFont typeface="Wingdings" pitchFamily="2" charset="2"/>
              <a:buChar char="Ø"/>
            </a:pPr>
            <a:endParaRPr lang="en-US" dirty="0">
              <a:solidFill>
                <a:srgbClr val="002060"/>
              </a:solidFill>
            </a:endParaRPr>
          </a:p>
          <a:p>
            <a:endParaRPr lang="en-US" b="0" dirty="0">
              <a:solidFill>
                <a:srgbClr val="002060"/>
              </a:solidFill>
            </a:endParaRPr>
          </a:p>
          <a:p>
            <a:endParaRPr lang="en-US" sz="2800" dirty="0">
              <a:solidFill>
                <a:srgbClr val="00206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1649" y="3124200"/>
            <a:ext cx="2755900" cy="2938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ChangeArrowheads="1"/>
          </p:cNvSpPr>
          <p:nvPr/>
        </p:nvSpPr>
        <p:spPr bwMode="auto">
          <a:xfrm>
            <a:off x="762000" y="1371600"/>
            <a:ext cx="8305800" cy="4572000"/>
          </a:xfrm>
          <a:prstGeom prst="rect">
            <a:avLst/>
          </a:prstGeom>
          <a:noFill/>
          <a:ln w="12700">
            <a:noFill/>
            <a:miter lim="800000"/>
            <a:headEnd/>
            <a:tailEnd/>
          </a:ln>
        </p:spPr>
        <p:txBody>
          <a:bodyPr lIns="90488" tIns="44450" rIns="90488" bIns="44450"/>
          <a:lstStyle/>
          <a:p>
            <a:pPr marL="342900" indent="-342900" algn="ctr">
              <a:lnSpc>
                <a:spcPct val="90000"/>
              </a:lnSpc>
              <a:spcBef>
                <a:spcPct val="75000"/>
              </a:spcBef>
            </a:pPr>
            <a:r>
              <a:rPr lang="en-US" sz="2500" dirty="0">
                <a:solidFill>
                  <a:srgbClr val="002060"/>
                </a:solidFill>
              </a:rPr>
              <a:t>65 &amp; older</a:t>
            </a:r>
          </a:p>
          <a:p>
            <a:pPr marL="342900" indent="-342900" algn="ctr">
              <a:lnSpc>
                <a:spcPct val="90000"/>
              </a:lnSpc>
              <a:spcBef>
                <a:spcPct val="38000"/>
              </a:spcBef>
            </a:pPr>
            <a:r>
              <a:rPr lang="en-US" sz="2500" b="0" dirty="0">
                <a:solidFill>
                  <a:srgbClr val="002060"/>
                </a:solidFill>
              </a:rPr>
              <a:t>-or-</a:t>
            </a:r>
          </a:p>
          <a:p>
            <a:pPr marL="342900" indent="-342900" algn="ctr">
              <a:lnSpc>
                <a:spcPct val="90000"/>
              </a:lnSpc>
              <a:spcBef>
                <a:spcPct val="38000"/>
              </a:spcBef>
            </a:pPr>
            <a:r>
              <a:rPr lang="en-US" sz="2500" dirty="0">
                <a:solidFill>
                  <a:srgbClr val="002060"/>
                </a:solidFill>
              </a:rPr>
              <a:t>24 months </a:t>
            </a:r>
            <a:r>
              <a:rPr lang="en-US" sz="2500" dirty="0" smtClean="0">
                <a:solidFill>
                  <a:srgbClr val="002060"/>
                </a:solidFill>
              </a:rPr>
              <a:t>after entitlement to Social </a:t>
            </a:r>
            <a:r>
              <a:rPr lang="en-US" sz="2500" dirty="0">
                <a:solidFill>
                  <a:srgbClr val="002060"/>
                </a:solidFill>
              </a:rPr>
              <a:t>Security </a:t>
            </a:r>
            <a:r>
              <a:rPr lang="en-US" sz="2500" dirty="0" smtClean="0">
                <a:solidFill>
                  <a:srgbClr val="002060"/>
                </a:solidFill>
              </a:rPr>
              <a:t/>
            </a:r>
            <a:br>
              <a:rPr lang="en-US" sz="2500" dirty="0" smtClean="0">
                <a:solidFill>
                  <a:srgbClr val="002060"/>
                </a:solidFill>
              </a:rPr>
            </a:br>
            <a:r>
              <a:rPr lang="en-US" sz="2500" dirty="0" smtClean="0">
                <a:solidFill>
                  <a:srgbClr val="002060"/>
                </a:solidFill>
              </a:rPr>
              <a:t>disability </a:t>
            </a:r>
            <a:r>
              <a:rPr lang="en-US" sz="2500" dirty="0">
                <a:solidFill>
                  <a:srgbClr val="002060"/>
                </a:solidFill>
              </a:rPr>
              <a:t>benefits </a:t>
            </a:r>
          </a:p>
          <a:p>
            <a:pPr marL="342900" indent="-342900" algn="ctr">
              <a:lnSpc>
                <a:spcPct val="90000"/>
              </a:lnSpc>
              <a:spcBef>
                <a:spcPct val="38000"/>
              </a:spcBef>
            </a:pPr>
            <a:r>
              <a:rPr lang="en-US" sz="2500" b="0" dirty="0">
                <a:solidFill>
                  <a:srgbClr val="002060"/>
                </a:solidFill>
              </a:rPr>
              <a:t>-or-</a:t>
            </a:r>
          </a:p>
          <a:p>
            <a:pPr marL="342900" indent="-342900" algn="ctr">
              <a:lnSpc>
                <a:spcPct val="90000"/>
              </a:lnSpc>
              <a:spcBef>
                <a:spcPct val="38000"/>
              </a:spcBef>
            </a:pPr>
            <a:r>
              <a:rPr lang="en-US" sz="2500" dirty="0">
                <a:solidFill>
                  <a:srgbClr val="002060"/>
                </a:solidFill>
              </a:rPr>
              <a:t>Amyotrophic Lateral </a:t>
            </a:r>
            <a:r>
              <a:rPr lang="en-US" sz="2500" dirty="0" smtClean="0">
                <a:solidFill>
                  <a:srgbClr val="002060"/>
                </a:solidFill>
              </a:rPr>
              <a:t>Sclerosis</a:t>
            </a:r>
            <a:endParaRPr lang="en-US" sz="2500" dirty="0">
              <a:solidFill>
                <a:srgbClr val="002060"/>
              </a:solidFill>
            </a:endParaRPr>
          </a:p>
          <a:p>
            <a:pPr marL="342900" indent="-342900" algn="ctr">
              <a:lnSpc>
                <a:spcPct val="90000"/>
              </a:lnSpc>
              <a:spcBef>
                <a:spcPct val="38000"/>
              </a:spcBef>
            </a:pPr>
            <a:r>
              <a:rPr lang="en-US" sz="2500" b="0" dirty="0">
                <a:solidFill>
                  <a:srgbClr val="002060"/>
                </a:solidFill>
              </a:rPr>
              <a:t>-or-</a:t>
            </a:r>
          </a:p>
          <a:p>
            <a:pPr marL="342900" indent="-342900" algn="ctr">
              <a:lnSpc>
                <a:spcPct val="90000"/>
              </a:lnSpc>
              <a:spcBef>
                <a:spcPct val="38000"/>
              </a:spcBef>
            </a:pPr>
            <a:r>
              <a:rPr lang="en-US" sz="2500" dirty="0">
                <a:solidFill>
                  <a:srgbClr val="002060"/>
                </a:solidFill>
              </a:rPr>
              <a:t>Permanent kidney failure and receive maintenance dialysis or a kidney </a:t>
            </a:r>
            <a:r>
              <a:rPr lang="en-US" sz="2500" dirty="0" smtClean="0">
                <a:solidFill>
                  <a:srgbClr val="002060"/>
                </a:solidFill>
              </a:rPr>
              <a:t>transplant</a:t>
            </a:r>
          </a:p>
          <a:p>
            <a:pPr marL="342900" indent="-342900" algn="ctr">
              <a:lnSpc>
                <a:spcPct val="90000"/>
              </a:lnSpc>
              <a:spcBef>
                <a:spcPct val="38000"/>
              </a:spcBef>
            </a:pPr>
            <a:r>
              <a:rPr lang="en-US" sz="2500" b="0" dirty="0" smtClean="0">
                <a:solidFill>
                  <a:srgbClr val="002060"/>
                </a:solidFill>
              </a:rPr>
              <a:t>-or-</a:t>
            </a:r>
          </a:p>
          <a:p>
            <a:pPr marL="342900" indent="-342900" algn="ctr">
              <a:lnSpc>
                <a:spcPct val="90000"/>
              </a:lnSpc>
              <a:spcBef>
                <a:spcPct val="38000"/>
              </a:spcBef>
            </a:pPr>
            <a:r>
              <a:rPr lang="en-US" sz="2500" dirty="0" smtClean="0">
                <a:solidFill>
                  <a:srgbClr val="002060"/>
                </a:solidFill>
              </a:rPr>
              <a:t>Exposure to Environmental Health Hazards</a:t>
            </a:r>
          </a:p>
          <a:p>
            <a:pPr marL="342900" indent="-342900" algn="ctr">
              <a:lnSpc>
                <a:spcPct val="90000"/>
              </a:lnSpc>
              <a:spcBef>
                <a:spcPct val="38000"/>
              </a:spcBef>
            </a:pPr>
            <a:endParaRPr lang="en-US" sz="2500" dirty="0">
              <a:solidFill>
                <a:srgbClr val="002060"/>
              </a:solidFill>
            </a:endParaRPr>
          </a:p>
        </p:txBody>
      </p:sp>
      <p:sp>
        <p:nvSpPr>
          <p:cNvPr id="54275" name="Rectangle 10"/>
          <p:cNvSpPr>
            <a:spLocks noChangeArrowheads="1"/>
          </p:cNvSpPr>
          <p:nvPr/>
        </p:nvSpPr>
        <p:spPr bwMode="auto">
          <a:xfrm>
            <a:off x="762000" y="206514"/>
            <a:ext cx="8382000" cy="707886"/>
          </a:xfrm>
          <a:prstGeom prst="rect">
            <a:avLst/>
          </a:prstGeom>
          <a:noFill/>
          <a:ln w="9525" algn="ctr">
            <a:noFill/>
            <a:miter lim="800000"/>
            <a:headEnd/>
            <a:tailEnd/>
          </a:ln>
        </p:spPr>
        <p:txBody>
          <a:bodyPr wrap="square">
            <a:spAutoFit/>
          </a:bodyPr>
          <a:lstStyle/>
          <a:p>
            <a:pPr algn="ctr" eaLnBrk="0" hangingPunct="0"/>
            <a:r>
              <a:rPr lang="en-US" sz="4000" dirty="0">
                <a:solidFill>
                  <a:srgbClr val="002060"/>
                </a:solidFill>
              </a:rPr>
              <a:t>Who Can Get </a:t>
            </a:r>
            <a:r>
              <a:rPr lang="en-US" sz="4000" dirty="0" smtClean="0">
                <a:solidFill>
                  <a:srgbClr val="002060"/>
                </a:solidFill>
              </a:rPr>
              <a:t>Medicare ?</a:t>
            </a:r>
            <a:endParaRPr lang="en-US" sz="4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ChangeArrowheads="1"/>
          </p:cNvSpPr>
          <p:nvPr/>
        </p:nvSpPr>
        <p:spPr bwMode="auto">
          <a:xfrm>
            <a:off x="674914" y="228600"/>
            <a:ext cx="8458200" cy="707886"/>
          </a:xfrm>
          <a:prstGeom prst="rect">
            <a:avLst/>
          </a:prstGeom>
          <a:noFill/>
          <a:ln w="9525" algn="ctr">
            <a:noFill/>
            <a:miter lim="800000"/>
            <a:headEnd/>
            <a:tailEnd/>
          </a:ln>
        </p:spPr>
        <p:txBody>
          <a:bodyPr>
            <a:spAutoFit/>
          </a:bodyPr>
          <a:lstStyle/>
          <a:p>
            <a:pPr algn="ctr" eaLnBrk="0" hangingPunct="0"/>
            <a:r>
              <a:rPr lang="en-US" sz="4000" dirty="0" smtClean="0">
                <a:solidFill>
                  <a:srgbClr val="002060"/>
                </a:solidFill>
              </a:rPr>
              <a:t>Medicare Has Four Parts</a:t>
            </a:r>
            <a:endParaRPr lang="en-US" sz="4000" dirty="0">
              <a:solidFill>
                <a:srgbClr val="002060"/>
              </a:solidFill>
            </a:endParaRPr>
          </a:p>
        </p:txBody>
      </p:sp>
      <p:sp>
        <p:nvSpPr>
          <p:cNvPr id="56323" name="Rectangle 10"/>
          <p:cNvSpPr>
            <a:spLocks noChangeArrowheads="1"/>
          </p:cNvSpPr>
          <p:nvPr/>
        </p:nvSpPr>
        <p:spPr bwMode="auto">
          <a:xfrm>
            <a:off x="1905000" y="1981200"/>
            <a:ext cx="5715000" cy="1600200"/>
          </a:xfrm>
          <a:prstGeom prst="rect">
            <a:avLst/>
          </a:prstGeom>
          <a:noFill/>
          <a:ln w="12700">
            <a:noFill/>
            <a:miter lim="800000"/>
            <a:headEnd/>
            <a:tailEnd/>
          </a:ln>
        </p:spPr>
        <p:txBody>
          <a:bodyPr lIns="90488" tIns="44450" rIns="90488" bIns="44450"/>
          <a:lstStyle/>
          <a:p>
            <a:pPr marL="57150" indent="-57150">
              <a:spcBef>
                <a:spcPct val="20000"/>
              </a:spcBef>
            </a:pPr>
            <a:endParaRPr lang="en-US" dirty="0">
              <a:solidFill>
                <a:srgbClr val="00008C"/>
              </a:solidFill>
              <a:latin typeface="Arial" charset="0"/>
            </a:endParaRPr>
          </a:p>
        </p:txBody>
      </p:sp>
      <p:sp>
        <p:nvSpPr>
          <p:cNvPr id="56324" name="Text Box 14"/>
          <p:cNvSpPr txBox="1">
            <a:spLocks noChangeArrowheads="1"/>
          </p:cNvSpPr>
          <p:nvPr/>
        </p:nvSpPr>
        <p:spPr bwMode="auto">
          <a:xfrm>
            <a:off x="1021442" y="1457504"/>
            <a:ext cx="8111671" cy="4262705"/>
          </a:xfrm>
          <a:prstGeom prst="rect">
            <a:avLst/>
          </a:prstGeom>
          <a:noFill/>
          <a:ln w="9525" algn="ctr">
            <a:noFill/>
            <a:miter lim="800000"/>
            <a:headEnd/>
            <a:tailEnd/>
          </a:ln>
        </p:spPr>
        <p:txBody>
          <a:bodyPr wrap="square">
            <a:spAutoFit/>
          </a:bodyPr>
          <a:lstStyle/>
          <a:p>
            <a:r>
              <a:rPr lang="en-US" sz="2800" u="sng" dirty="0">
                <a:solidFill>
                  <a:srgbClr val="002060"/>
                </a:solidFill>
              </a:rPr>
              <a:t>Part A - Hospital Insurance</a:t>
            </a:r>
          </a:p>
          <a:p>
            <a:pPr lvl="2" indent="-396875">
              <a:spcBef>
                <a:spcPct val="25000"/>
              </a:spcBef>
              <a:buClr>
                <a:srgbClr val="FF3300"/>
              </a:buClr>
              <a:buFont typeface="Wingdings" pitchFamily="2" charset="2"/>
              <a:buChar char="Ø"/>
            </a:pPr>
            <a:r>
              <a:rPr lang="en-US" dirty="0">
                <a:solidFill>
                  <a:srgbClr val="002060"/>
                </a:solidFill>
              </a:rPr>
              <a:t>Covers most inpatient hospital expenses</a:t>
            </a:r>
          </a:p>
          <a:p>
            <a:pPr lvl="2" indent="-396875">
              <a:spcBef>
                <a:spcPct val="25000"/>
              </a:spcBef>
              <a:buClr>
                <a:srgbClr val="FF3300"/>
              </a:buClr>
              <a:buFont typeface="Wingdings" pitchFamily="2" charset="2"/>
              <a:buChar char="Ø"/>
            </a:pPr>
            <a:r>
              <a:rPr lang="en-US" dirty="0" smtClean="0">
                <a:solidFill>
                  <a:srgbClr val="002060"/>
                </a:solidFill>
              </a:rPr>
              <a:t>2014 deductible </a:t>
            </a:r>
            <a:r>
              <a:rPr lang="en-US" baseline="30000" dirty="0">
                <a:solidFill>
                  <a:srgbClr val="002060"/>
                </a:solidFill>
              </a:rPr>
              <a:t>$</a:t>
            </a:r>
            <a:r>
              <a:rPr lang="en-US" dirty="0" smtClean="0">
                <a:solidFill>
                  <a:srgbClr val="002060"/>
                </a:solidFill>
              </a:rPr>
              <a:t>1,216</a:t>
            </a:r>
          </a:p>
          <a:p>
            <a:pPr>
              <a:spcBef>
                <a:spcPct val="75000"/>
              </a:spcBef>
            </a:pPr>
            <a:r>
              <a:rPr lang="en-US" sz="2800" u="sng" dirty="0" smtClean="0">
                <a:solidFill>
                  <a:srgbClr val="002060"/>
                </a:solidFill>
              </a:rPr>
              <a:t>Part </a:t>
            </a:r>
            <a:r>
              <a:rPr lang="en-US" sz="2800" u="sng" dirty="0">
                <a:solidFill>
                  <a:srgbClr val="002060"/>
                </a:solidFill>
              </a:rPr>
              <a:t>B - Medical Insurance</a:t>
            </a:r>
          </a:p>
          <a:p>
            <a:pPr lvl="2" indent="-396875">
              <a:spcBef>
                <a:spcPct val="25000"/>
              </a:spcBef>
              <a:buClr>
                <a:srgbClr val="FF3300"/>
              </a:buClr>
              <a:buFont typeface="Wingdings" pitchFamily="2" charset="2"/>
              <a:buChar char="Ø"/>
            </a:pPr>
            <a:r>
              <a:rPr lang="en-US" dirty="0" smtClean="0">
                <a:solidFill>
                  <a:srgbClr val="002060"/>
                </a:solidFill>
              </a:rPr>
              <a:t>Covers 80</a:t>
            </a:r>
            <a:r>
              <a:rPr lang="en-US" dirty="0">
                <a:solidFill>
                  <a:srgbClr val="002060"/>
                </a:solidFill>
              </a:rPr>
              <a:t>% doctor </a:t>
            </a:r>
            <a:r>
              <a:rPr lang="en-US" dirty="0" smtClean="0">
                <a:solidFill>
                  <a:srgbClr val="002060"/>
                </a:solidFill>
              </a:rPr>
              <a:t>bills &amp; other outpatient </a:t>
            </a:r>
            <a:r>
              <a:rPr lang="en-US" dirty="0">
                <a:solidFill>
                  <a:srgbClr val="002060"/>
                </a:solidFill>
              </a:rPr>
              <a:t>medical expenses after 1</a:t>
            </a:r>
            <a:r>
              <a:rPr lang="en-US" baseline="30000" dirty="0">
                <a:solidFill>
                  <a:srgbClr val="002060"/>
                </a:solidFill>
              </a:rPr>
              <a:t>st</a:t>
            </a:r>
            <a:r>
              <a:rPr lang="en-US" dirty="0">
                <a:solidFill>
                  <a:srgbClr val="002060"/>
                </a:solidFill>
              </a:rPr>
              <a:t> </a:t>
            </a:r>
            <a:r>
              <a:rPr lang="en-US" baseline="30000" dirty="0" smtClean="0">
                <a:solidFill>
                  <a:srgbClr val="002060"/>
                </a:solidFill>
              </a:rPr>
              <a:t>$</a:t>
            </a:r>
            <a:r>
              <a:rPr lang="en-US" dirty="0" smtClean="0">
                <a:solidFill>
                  <a:srgbClr val="002060"/>
                </a:solidFill>
              </a:rPr>
              <a:t>147 </a:t>
            </a:r>
            <a:r>
              <a:rPr lang="en-US" dirty="0">
                <a:solidFill>
                  <a:srgbClr val="002060"/>
                </a:solidFill>
              </a:rPr>
              <a:t>in approved charges</a:t>
            </a:r>
          </a:p>
          <a:p>
            <a:pPr lvl="2" indent="-396875">
              <a:spcBef>
                <a:spcPct val="25000"/>
              </a:spcBef>
              <a:buClr>
                <a:srgbClr val="FF3300"/>
              </a:buClr>
              <a:buFont typeface="Wingdings" pitchFamily="2" charset="2"/>
              <a:buChar char="Ø"/>
            </a:pPr>
            <a:r>
              <a:rPr lang="en-US" dirty="0" smtClean="0">
                <a:solidFill>
                  <a:srgbClr val="002060"/>
                </a:solidFill>
              </a:rPr>
              <a:t>2014 standard </a:t>
            </a:r>
            <a:r>
              <a:rPr lang="en-US" dirty="0">
                <a:solidFill>
                  <a:srgbClr val="002060"/>
                </a:solidFill>
              </a:rPr>
              <a:t>m</a:t>
            </a:r>
            <a:r>
              <a:rPr lang="en-US" dirty="0" smtClean="0">
                <a:solidFill>
                  <a:srgbClr val="002060"/>
                </a:solidFill>
              </a:rPr>
              <a:t>onthly premium </a:t>
            </a:r>
            <a:r>
              <a:rPr lang="en-US" baseline="30000" dirty="0" smtClean="0">
                <a:solidFill>
                  <a:srgbClr val="002060"/>
                </a:solidFill>
              </a:rPr>
              <a:t>$</a:t>
            </a:r>
            <a:r>
              <a:rPr lang="en-US" dirty="0" smtClean="0">
                <a:solidFill>
                  <a:srgbClr val="002060"/>
                </a:solidFill>
              </a:rPr>
              <a:t>104.90</a:t>
            </a:r>
          </a:p>
          <a:p>
            <a:pPr lvl="2" indent="-396875">
              <a:spcBef>
                <a:spcPct val="25000"/>
              </a:spcBef>
              <a:buClr>
                <a:srgbClr val="FF3300"/>
              </a:buClr>
              <a:buFont typeface="Wingdings" pitchFamily="2" charset="2"/>
              <a:buChar char="Ø"/>
            </a:pPr>
            <a:endParaRPr lang="en-US" sz="2000" dirty="0">
              <a:solidFill>
                <a:srgbClr val="002060"/>
              </a:solidFill>
            </a:endParaRPr>
          </a:p>
          <a:p>
            <a:pPr lvl="2" indent="-396875">
              <a:spcBef>
                <a:spcPct val="25000"/>
              </a:spcBef>
              <a:buClr>
                <a:srgbClr val="FF3300"/>
              </a:buClr>
              <a:buFont typeface="Wingdings" pitchFamily="2" charset="2"/>
              <a:buChar char="Ø"/>
            </a:pPr>
            <a:endParaRPr lang="en-US" sz="2000" dirty="0">
              <a:solidFill>
                <a:srgbClr val="00206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xmlns="" val="241671251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ChangeArrowheads="1"/>
          </p:cNvSpPr>
          <p:nvPr/>
        </p:nvSpPr>
        <p:spPr bwMode="auto">
          <a:xfrm>
            <a:off x="674914" y="228600"/>
            <a:ext cx="8458200" cy="707886"/>
          </a:xfrm>
          <a:prstGeom prst="rect">
            <a:avLst/>
          </a:prstGeom>
          <a:noFill/>
          <a:ln w="9525" algn="ctr">
            <a:noFill/>
            <a:miter lim="800000"/>
            <a:headEnd/>
            <a:tailEnd/>
          </a:ln>
        </p:spPr>
        <p:txBody>
          <a:bodyPr>
            <a:spAutoFit/>
          </a:bodyPr>
          <a:lstStyle/>
          <a:p>
            <a:pPr algn="ctr" eaLnBrk="0" hangingPunct="0"/>
            <a:r>
              <a:rPr lang="en-US" sz="4000" dirty="0">
                <a:solidFill>
                  <a:srgbClr val="002060"/>
                </a:solidFill>
              </a:rPr>
              <a:t>Medicare </a:t>
            </a:r>
            <a:r>
              <a:rPr lang="en-US" sz="4000" dirty="0" smtClean="0">
                <a:solidFill>
                  <a:srgbClr val="002060"/>
                </a:solidFill>
              </a:rPr>
              <a:t>Has Four Parts</a:t>
            </a:r>
            <a:endParaRPr lang="en-US" sz="4000" dirty="0">
              <a:solidFill>
                <a:srgbClr val="002060"/>
              </a:solidFill>
            </a:endParaRPr>
          </a:p>
        </p:txBody>
      </p:sp>
      <p:sp>
        <p:nvSpPr>
          <p:cNvPr id="56323" name="Rectangle 10"/>
          <p:cNvSpPr>
            <a:spLocks noChangeArrowheads="1"/>
          </p:cNvSpPr>
          <p:nvPr/>
        </p:nvSpPr>
        <p:spPr bwMode="auto">
          <a:xfrm>
            <a:off x="1905000" y="1981200"/>
            <a:ext cx="5715000" cy="1600200"/>
          </a:xfrm>
          <a:prstGeom prst="rect">
            <a:avLst/>
          </a:prstGeom>
          <a:noFill/>
          <a:ln w="12700">
            <a:noFill/>
            <a:miter lim="800000"/>
            <a:headEnd/>
            <a:tailEnd/>
          </a:ln>
        </p:spPr>
        <p:txBody>
          <a:bodyPr lIns="90488" tIns="44450" rIns="90488" bIns="44450"/>
          <a:lstStyle/>
          <a:p>
            <a:pPr marL="57150" indent="-57150">
              <a:spcBef>
                <a:spcPct val="20000"/>
              </a:spcBef>
            </a:pPr>
            <a:endParaRPr lang="en-US" dirty="0">
              <a:solidFill>
                <a:srgbClr val="00008C"/>
              </a:solidFill>
              <a:latin typeface="Arial" charset="0"/>
            </a:endParaRPr>
          </a:p>
        </p:txBody>
      </p:sp>
      <p:sp>
        <p:nvSpPr>
          <p:cNvPr id="56324" name="Text Box 14"/>
          <p:cNvSpPr txBox="1">
            <a:spLocks noChangeArrowheads="1"/>
          </p:cNvSpPr>
          <p:nvPr/>
        </p:nvSpPr>
        <p:spPr bwMode="auto">
          <a:xfrm>
            <a:off x="1055914" y="1367909"/>
            <a:ext cx="7696200" cy="4955203"/>
          </a:xfrm>
          <a:prstGeom prst="rect">
            <a:avLst/>
          </a:prstGeom>
          <a:noFill/>
          <a:ln w="9525" algn="ctr">
            <a:noFill/>
            <a:miter lim="800000"/>
            <a:headEnd/>
            <a:tailEnd/>
          </a:ln>
        </p:spPr>
        <p:txBody>
          <a:bodyPr wrap="square">
            <a:spAutoFit/>
          </a:bodyPr>
          <a:lstStyle/>
          <a:p>
            <a:pPr>
              <a:spcBef>
                <a:spcPct val="75000"/>
              </a:spcBef>
              <a:buClr>
                <a:srgbClr val="BD010A"/>
              </a:buClr>
              <a:buFont typeface="Wingdings" pitchFamily="2" charset="2"/>
              <a:buNone/>
            </a:pPr>
            <a:r>
              <a:rPr lang="en-US" u="sng" dirty="0" smtClean="0">
                <a:solidFill>
                  <a:srgbClr val="002060"/>
                </a:solidFill>
              </a:rPr>
              <a:t>Part C – Medicare Advantage Plans</a:t>
            </a:r>
          </a:p>
          <a:p>
            <a:pPr lvl="2" indent="-396875">
              <a:spcBef>
                <a:spcPts val="1200"/>
              </a:spcBef>
              <a:buClr>
                <a:srgbClr val="FF3300"/>
              </a:buClr>
              <a:buFont typeface="Wingdings" pitchFamily="2" charset="2"/>
              <a:buChar char="Ø"/>
            </a:pPr>
            <a:r>
              <a:rPr lang="en-US" sz="2000" dirty="0" smtClean="0">
                <a:solidFill>
                  <a:srgbClr val="002060"/>
                </a:solidFill>
              </a:rPr>
              <a:t>Health plan options offered by Medicare-approved private insurance companies  </a:t>
            </a:r>
          </a:p>
          <a:p>
            <a:pPr lvl="2" indent="-396875">
              <a:spcBef>
                <a:spcPts val="1200"/>
              </a:spcBef>
              <a:buClr>
                <a:srgbClr val="FF3300"/>
              </a:buClr>
              <a:buFont typeface="Wingdings" pitchFamily="2" charset="2"/>
              <a:buChar char="Ø"/>
            </a:pPr>
            <a:r>
              <a:rPr lang="en-US" sz="2000" dirty="0" smtClean="0">
                <a:solidFill>
                  <a:srgbClr val="002060"/>
                </a:solidFill>
              </a:rPr>
              <a:t>When you join a Medicare advantage plan, you can get the benefits and services covered under Part A, Part B, and in most plans, Part D</a:t>
            </a:r>
            <a:endParaRPr lang="en-US" sz="1200" u="sng" dirty="0" smtClean="0">
              <a:solidFill>
                <a:srgbClr val="002060"/>
              </a:solidFill>
            </a:endParaRPr>
          </a:p>
          <a:p>
            <a:pPr>
              <a:spcBef>
                <a:spcPct val="75000"/>
              </a:spcBef>
              <a:buClr>
                <a:srgbClr val="BD010A"/>
              </a:buClr>
              <a:buFont typeface="Wingdings" pitchFamily="2" charset="2"/>
              <a:buNone/>
            </a:pPr>
            <a:r>
              <a:rPr lang="en-US" u="sng" dirty="0" smtClean="0">
                <a:solidFill>
                  <a:srgbClr val="002060"/>
                </a:solidFill>
              </a:rPr>
              <a:t>Part D </a:t>
            </a:r>
            <a:r>
              <a:rPr lang="en-US" u="sng" dirty="0">
                <a:solidFill>
                  <a:srgbClr val="002060"/>
                </a:solidFill>
              </a:rPr>
              <a:t>– </a:t>
            </a:r>
            <a:r>
              <a:rPr lang="en-US" u="sng" dirty="0" smtClean="0">
                <a:solidFill>
                  <a:srgbClr val="002060"/>
                </a:solidFill>
              </a:rPr>
              <a:t>Medicare Prescription </a:t>
            </a:r>
            <a:r>
              <a:rPr lang="en-US" u="sng" dirty="0">
                <a:solidFill>
                  <a:srgbClr val="002060"/>
                </a:solidFill>
              </a:rPr>
              <a:t>Drug </a:t>
            </a:r>
            <a:r>
              <a:rPr lang="en-US" u="sng" dirty="0" smtClean="0">
                <a:solidFill>
                  <a:srgbClr val="002060"/>
                </a:solidFill>
              </a:rPr>
              <a:t>Coverage</a:t>
            </a:r>
            <a:endParaRPr lang="en-US" u="sng" dirty="0">
              <a:solidFill>
                <a:srgbClr val="002060"/>
              </a:solidFill>
            </a:endParaRPr>
          </a:p>
          <a:p>
            <a:pPr lvl="2" indent="-396875">
              <a:spcBef>
                <a:spcPts val="1200"/>
              </a:spcBef>
              <a:buClr>
                <a:srgbClr val="FF3300"/>
              </a:buClr>
              <a:buFont typeface="Wingdings" pitchFamily="2" charset="2"/>
              <a:buChar char="Ø"/>
            </a:pPr>
            <a:r>
              <a:rPr lang="en-US" sz="2000" dirty="0">
                <a:solidFill>
                  <a:srgbClr val="002060"/>
                </a:solidFill>
              </a:rPr>
              <a:t>Covers a major portion of </a:t>
            </a:r>
            <a:r>
              <a:rPr lang="en-US" sz="2000" dirty="0" smtClean="0">
                <a:solidFill>
                  <a:srgbClr val="002060"/>
                </a:solidFill>
              </a:rPr>
              <a:t> your prescription drug costs </a:t>
            </a:r>
          </a:p>
          <a:p>
            <a:pPr lvl="2" indent="-396875">
              <a:spcBef>
                <a:spcPts val="1200"/>
              </a:spcBef>
              <a:buClr>
                <a:srgbClr val="FF3300"/>
              </a:buClr>
              <a:buFont typeface="Wingdings" pitchFamily="2" charset="2"/>
              <a:buChar char="Ø"/>
            </a:pPr>
            <a:r>
              <a:rPr lang="en-US" sz="2000" dirty="0">
                <a:solidFill>
                  <a:srgbClr val="002060"/>
                </a:solidFill>
              </a:rPr>
              <a:t>Your </a:t>
            </a:r>
            <a:r>
              <a:rPr lang="en-US" sz="2000" dirty="0" smtClean="0">
                <a:solidFill>
                  <a:srgbClr val="002060"/>
                </a:solidFill>
              </a:rPr>
              <a:t>out-of-pocket costs—monthly </a:t>
            </a:r>
            <a:r>
              <a:rPr lang="en-US" sz="2000" dirty="0">
                <a:solidFill>
                  <a:srgbClr val="002060"/>
                </a:solidFill>
              </a:rPr>
              <a:t>premiums, annual deductible and prescription </a:t>
            </a:r>
            <a:r>
              <a:rPr lang="en-US" sz="2000" dirty="0" smtClean="0">
                <a:solidFill>
                  <a:srgbClr val="002060"/>
                </a:solidFill>
              </a:rPr>
              <a:t>co-payments—will vary by plan </a:t>
            </a:r>
            <a:endParaRPr lang="en-US" sz="2000" dirty="0">
              <a:solidFill>
                <a:srgbClr val="002060"/>
              </a:solidFill>
            </a:endParaRPr>
          </a:p>
          <a:p>
            <a:pPr lvl="2" indent="-396875">
              <a:spcBef>
                <a:spcPts val="1200"/>
              </a:spcBef>
              <a:buClr>
                <a:srgbClr val="FF3300"/>
              </a:buClr>
              <a:buFont typeface="Wingdings" pitchFamily="2" charset="2"/>
              <a:buChar char="Ø"/>
            </a:pPr>
            <a:r>
              <a:rPr lang="en-US" sz="2000" dirty="0" smtClean="0">
                <a:solidFill>
                  <a:srgbClr val="002060"/>
                </a:solidFill>
              </a:rPr>
              <a:t>You enroll with a Medicare-approved prescription drug provider not Social Security</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xmlns="" val="8617370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9"/>
          <p:cNvSpPr txBox="1">
            <a:spLocks noChangeArrowheads="1"/>
          </p:cNvSpPr>
          <p:nvPr/>
        </p:nvSpPr>
        <p:spPr bwMode="auto">
          <a:xfrm>
            <a:off x="1066800" y="914400"/>
            <a:ext cx="7467600" cy="4302125"/>
          </a:xfrm>
          <a:prstGeom prst="rect">
            <a:avLst/>
          </a:prstGeom>
          <a:noFill/>
          <a:ln w="9525">
            <a:noFill/>
            <a:miter lim="800000"/>
            <a:headEnd/>
            <a:tailEnd/>
          </a:ln>
        </p:spPr>
        <p:txBody>
          <a:bodyPr>
            <a:spAutoFit/>
          </a:bodyPr>
          <a:lstStyle/>
          <a:p>
            <a:pPr fontAlgn="ctr">
              <a:lnSpc>
                <a:spcPct val="180000"/>
              </a:lnSpc>
            </a:pPr>
            <a:r>
              <a:rPr lang="en-US" sz="3200" dirty="0">
                <a:solidFill>
                  <a:srgbClr val="002060"/>
                </a:solidFill>
              </a:rPr>
              <a:t>Who Can Get SSI?</a:t>
            </a:r>
          </a:p>
          <a:p>
            <a:pPr lvl="1" fontAlgn="ctr">
              <a:lnSpc>
                <a:spcPct val="180000"/>
              </a:lnSpc>
              <a:buClr>
                <a:srgbClr val="FF3300"/>
              </a:buClr>
              <a:buFont typeface="Wingdings" pitchFamily="2" charset="2"/>
              <a:buChar char="Ø"/>
            </a:pPr>
            <a:r>
              <a:rPr lang="en-US" dirty="0">
                <a:solidFill>
                  <a:srgbClr val="002060"/>
                </a:solidFill>
              </a:rPr>
              <a:t> Age 65 or older</a:t>
            </a:r>
          </a:p>
          <a:p>
            <a:pPr lvl="1" fontAlgn="ctr">
              <a:lnSpc>
                <a:spcPct val="180000"/>
              </a:lnSpc>
              <a:buClr>
                <a:srgbClr val="FF3300"/>
              </a:buClr>
              <a:buFont typeface="Wingdings" pitchFamily="2" charset="2"/>
              <a:buChar char="Ø"/>
            </a:pPr>
            <a:r>
              <a:rPr lang="en-US" dirty="0">
                <a:solidFill>
                  <a:srgbClr val="002060"/>
                </a:solidFill>
              </a:rPr>
              <a:t> Blind—any age</a:t>
            </a:r>
          </a:p>
          <a:p>
            <a:pPr lvl="1" fontAlgn="ctr">
              <a:lnSpc>
                <a:spcPct val="180000"/>
              </a:lnSpc>
              <a:buClr>
                <a:srgbClr val="FF3300"/>
              </a:buClr>
              <a:buFont typeface="Wingdings" pitchFamily="2" charset="2"/>
              <a:buChar char="Ø"/>
            </a:pPr>
            <a:r>
              <a:rPr lang="en-US" dirty="0">
                <a:solidFill>
                  <a:srgbClr val="002060"/>
                </a:solidFill>
              </a:rPr>
              <a:t> Disabled—any age</a:t>
            </a:r>
          </a:p>
          <a:p>
            <a:pPr lvl="1" fontAlgn="ctr">
              <a:lnSpc>
                <a:spcPct val="180000"/>
              </a:lnSpc>
              <a:buClr>
                <a:srgbClr val="FF3300"/>
              </a:buClr>
              <a:buFont typeface="Wingdings" pitchFamily="2" charset="2"/>
              <a:buChar char="Ø"/>
            </a:pPr>
            <a:r>
              <a:rPr lang="en-US" dirty="0">
                <a:solidFill>
                  <a:srgbClr val="002060"/>
                </a:solidFill>
              </a:rPr>
              <a:t> Limited income</a:t>
            </a:r>
          </a:p>
          <a:p>
            <a:pPr lvl="1" fontAlgn="ctr">
              <a:lnSpc>
                <a:spcPct val="180000"/>
              </a:lnSpc>
              <a:buClr>
                <a:srgbClr val="FF3300"/>
              </a:buClr>
              <a:buFont typeface="Wingdings" pitchFamily="2" charset="2"/>
              <a:buChar char="Ø"/>
            </a:pPr>
            <a:r>
              <a:rPr lang="en-US" dirty="0">
                <a:solidFill>
                  <a:srgbClr val="002060"/>
                </a:solidFill>
              </a:rPr>
              <a:t> Limited resources</a:t>
            </a:r>
          </a:p>
        </p:txBody>
      </p:sp>
      <p:sp>
        <p:nvSpPr>
          <p:cNvPr id="66563" name="Rectangle 22"/>
          <p:cNvSpPr>
            <a:spLocks noChangeArrowheads="1"/>
          </p:cNvSpPr>
          <p:nvPr/>
        </p:nvSpPr>
        <p:spPr bwMode="auto">
          <a:xfrm>
            <a:off x="685800" y="273050"/>
            <a:ext cx="8458200" cy="641350"/>
          </a:xfrm>
          <a:prstGeom prst="rect">
            <a:avLst/>
          </a:prstGeom>
          <a:noFill/>
          <a:ln w="9525" algn="ctr">
            <a:noFill/>
            <a:miter lim="800000"/>
            <a:headEnd/>
            <a:tailEnd/>
          </a:ln>
        </p:spPr>
        <p:txBody>
          <a:bodyPr>
            <a:spAutoFit/>
          </a:bodyPr>
          <a:lstStyle/>
          <a:p>
            <a:pPr algn="ctr"/>
            <a:r>
              <a:rPr lang="en-US" sz="3600" dirty="0">
                <a:solidFill>
                  <a:srgbClr val="002060"/>
                </a:solidFill>
              </a:rPr>
              <a:t>Supplemental Security Income (SSI)</a:t>
            </a:r>
          </a:p>
        </p:txBody>
      </p:sp>
      <p:sp>
        <p:nvSpPr>
          <p:cNvPr id="66565" name="Text Placeholder 9"/>
          <p:cNvSpPr>
            <a:spLocks noGrp="1"/>
          </p:cNvSpPr>
          <p:nvPr>
            <p:ph type="body" sz="half" idx="4294967295"/>
          </p:nvPr>
        </p:nvSpPr>
        <p:spPr bwMode="auto">
          <a:xfrm>
            <a:off x="990600" y="5562600"/>
            <a:ext cx="8077200" cy="8048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buClr>
                <a:srgbClr val="FF0000"/>
              </a:buClr>
            </a:pPr>
            <a:r>
              <a:rPr lang="en-US" sz="2400" b="1" dirty="0" smtClean="0">
                <a:solidFill>
                  <a:srgbClr val="002060"/>
                </a:solidFill>
                <a:latin typeface="Times New Roman" pitchFamily="18" charset="0"/>
                <a:cs typeface="Times New Roman" pitchFamily="18" charset="0"/>
              </a:rPr>
              <a:t>Noncitizens must meet special requirements to qualify</a:t>
            </a:r>
          </a:p>
        </p:txBody>
      </p:sp>
      <p:pic>
        <p:nvPicPr>
          <p:cNvPr id="60423" name="Picture 7"/>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219700" y="1676400"/>
            <a:ext cx="3276600" cy="3193458"/>
          </a:xfrm>
          <a:prstGeom prst="rect">
            <a:avLst/>
          </a:prstGeom>
          <a:ln w="38100">
            <a:solidFill>
              <a:schemeClr val="bg1">
                <a:lumMod val="85000"/>
              </a:schemeClr>
            </a:solidFill>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txBox="1">
            <a:spLocks/>
          </p:cNvSpPr>
          <p:nvPr/>
        </p:nvSpPr>
        <p:spPr bwMode="auto">
          <a:xfrm>
            <a:off x="762000" y="1143000"/>
            <a:ext cx="8305800" cy="1163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algn="ctr"/>
            <a:r>
              <a:rPr lang="en-US" sz="3600" dirty="0">
                <a:solidFill>
                  <a:srgbClr val="002060"/>
                </a:solidFill>
                <a:latin typeface="Times New Roman" pitchFamily="18" charset="0"/>
                <a:cs typeface="Times New Roman" pitchFamily="18" charset="0"/>
              </a:rPr>
              <a:t>Your Online Account ... Your Control ... </a:t>
            </a:r>
            <a:r>
              <a:rPr lang="en-US" sz="3600" dirty="0">
                <a:solidFill>
                  <a:srgbClr val="6089CC"/>
                </a:solidFill>
                <a:latin typeface="Times New Roman" pitchFamily="18" charset="0"/>
                <a:cs typeface="Times New Roman" pitchFamily="18" charset="0"/>
              </a:rPr>
              <a:t>www.socialsecurity.gov/myaccount</a:t>
            </a:r>
          </a:p>
          <a:p>
            <a:pPr algn="ctr"/>
            <a:endParaRPr lang="en-US" sz="2800" dirty="0">
              <a:solidFill>
                <a:srgbClr val="002060"/>
              </a:solidFill>
              <a:latin typeface="Times New Roman" pitchFamily="18" charset="0"/>
              <a:cs typeface="Times New Roman" pitchFamily="18" charset="0"/>
            </a:endParaRPr>
          </a:p>
          <a:p>
            <a:pPr algn="ctr"/>
            <a:endParaRPr lang="en-US" sz="3200" dirty="0">
              <a:solidFill>
                <a:srgbClr val="000066"/>
              </a:solidFill>
              <a:latin typeface="Times New Roman" pitchFamily="18" charset="0"/>
              <a:cs typeface="Times New Roman" pitchFamily="18" charset="0"/>
            </a:endParaRPr>
          </a:p>
          <a:p>
            <a:pPr algn="ctr"/>
            <a:endParaRPr lang="en-US" sz="3200" dirty="0">
              <a:solidFill>
                <a:srgbClr val="000066"/>
              </a:solidFill>
              <a:latin typeface="Times New Roman" pitchFamily="18" charset="0"/>
              <a:cs typeface="Times New Roman" pitchFamily="18" charset="0"/>
            </a:endParaRPr>
          </a:p>
        </p:txBody>
      </p:sp>
      <p:sp>
        <p:nvSpPr>
          <p:cNvPr id="2053" name="Rectangle 3"/>
          <p:cNvSpPr>
            <a:spLocks noChangeArrowheads="1"/>
          </p:cNvSpPr>
          <p:nvPr/>
        </p:nvSpPr>
        <p:spPr bwMode="auto">
          <a:xfrm>
            <a:off x="1489075" y="5006876"/>
            <a:ext cx="7239000"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000" i="1" dirty="0" smtClean="0">
                <a:solidFill>
                  <a:srgbClr val="FF0000"/>
                </a:solidFill>
                <a:cs typeface="Times New Roman" pitchFamily="18" charset="0"/>
              </a:rPr>
              <a:t>my</a:t>
            </a:r>
            <a:r>
              <a:rPr lang="en-US" sz="3000" i="1" dirty="0" smtClean="0">
                <a:solidFill>
                  <a:srgbClr val="002060"/>
                </a:solidFill>
                <a:cs typeface="Times New Roman" pitchFamily="18" charset="0"/>
              </a:rPr>
              <a:t> </a:t>
            </a:r>
            <a:r>
              <a:rPr lang="en-US" sz="3000" dirty="0">
                <a:solidFill>
                  <a:srgbClr val="6089CC"/>
                </a:solidFill>
                <a:cs typeface="Times New Roman" pitchFamily="18" charset="0"/>
              </a:rPr>
              <a:t>Social Security </a:t>
            </a:r>
            <a:r>
              <a:rPr lang="en-US" sz="3000" dirty="0">
                <a:solidFill>
                  <a:srgbClr val="002060"/>
                </a:solidFill>
                <a:cs typeface="Times New Roman" pitchFamily="18" charset="0"/>
              </a:rPr>
              <a:t>is an easy-to-access, </a:t>
            </a:r>
            <a:r>
              <a:rPr lang="en-US" sz="3000" dirty="0" smtClean="0">
                <a:solidFill>
                  <a:srgbClr val="002060"/>
                </a:solidFill>
                <a:cs typeface="Times New Roman" pitchFamily="18" charset="0"/>
              </a:rPr>
              <a:t/>
            </a:r>
            <a:br>
              <a:rPr lang="en-US" sz="3000" dirty="0" smtClean="0">
                <a:solidFill>
                  <a:srgbClr val="002060"/>
                </a:solidFill>
                <a:cs typeface="Times New Roman" pitchFamily="18" charset="0"/>
              </a:rPr>
            </a:br>
            <a:r>
              <a:rPr lang="en-US" sz="3000" dirty="0" smtClean="0">
                <a:solidFill>
                  <a:srgbClr val="002060"/>
                </a:solidFill>
                <a:cs typeface="Times New Roman" pitchFamily="18" charset="0"/>
              </a:rPr>
              <a:t>easy-to-use </a:t>
            </a:r>
            <a:r>
              <a:rPr lang="en-US" sz="3000" dirty="0">
                <a:solidFill>
                  <a:srgbClr val="002060"/>
                </a:solidFill>
                <a:cs typeface="Times New Roman" pitchFamily="18" charset="0"/>
              </a:rPr>
              <a:t>portal to view </a:t>
            </a:r>
            <a:r>
              <a:rPr lang="en-US" sz="3000" dirty="0" smtClean="0">
                <a:solidFill>
                  <a:srgbClr val="002060"/>
                </a:solidFill>
                <a:cs typeface="Times New Roman" pitchFamily="18" charset="0"/>
              </a:rPr>
              <a:t>and update some </a:t>
            </a:r>
            <a:br>
              <a:rPr lang="en-US" sz="3000" dirty="0" smtClean="0">
                <a:solidFill>
                  <a:srgbClr val="002060"/>
                </a:solidFill>
                <a:cs typeface="Times New Roman" pitchFamily="18" charset="0"/>
              </a:rPr>
            </a:br>
            <a:r>
              <a:rPr lang="en-US" sz="3000" dirty="0" smtClean="0">
                <a:solidFill>
                  <a:srgbClr val="002060"/>
                </a:solidFill>
                <a:cs typeface="Times New Roman" pitchFamily="18" charset="0"/>
              </a:rPr>
              <a:t>of your </a:t>
            </a:r>
            <a:r>
              <a:rPr lang="en-US" sz="3000" dirty="0">
                <a:solidFill>
                  <a:srgbClr val="002060"/>
                </a:solidFill>
                <a:cs typeface="Times New Roman" pitchFamily="18" charset="0"/>
              </a:rPr>
              <a:t>own </a:t>
            </a:r>
            <a:r>
              <a:rPr lang="en-US" sz="3000" dirty="0" smtClean="0">
                <a:solidFill>
                  <a:srgbClr val="002060"/>
                </a:solidFill>
                <a:cs typeface="Times New Roman" pitchFamily="18" charset="0"/>
              </a:rPr>
              <a:t>Social </a:t>
            </a:r>
            <a:r>
              <a:rPr lang="en-US" sz="3000" dirty="0">
                <a:solidFill>
                  <a:srgbClr val="002060"/>
                </a:solidFill>
                <a:cs typeface="Times New Roman" pitchFamily="18" charset="0"/>
              </a:rPr>
              <a:t>Security </a:t>
            </a:r>
            <a:r>
              <a:rPr lang="en-US" sz="3000" dirty="0" smtClean="0">
                <a:solidFill>
                  <a:srgbClr val="002060"/>
                </a:solidFill>
                <a:cs typeface="Times New Roman" pitchFamily="18" charset="0"/>
              </a:rPr>
              <a:t>information.</a:t>
            </a:r>
            <a:endParaRPr lang="en-US" sz="3000" dirty="0">
              <a:solidFill>
                <a:srgbClr val="002060"/>
              </a:solidFill>
              <a:cs typeface="Times New Roman" pitchFamily="18" charset="0"/>
            </a:endParaRPr>
          </a:p>
          <a:p>
            <a:pPr lvl="1"/>
            <a:r>
              <a:rPr lang="en-US" dirty="0">
                <a:solidFill>
                  <a:srgbClr val="002060"/>
                </a:solidFill>
                <a:cs typeface="Times New Roman" pitchFamily="18" charset="0"/>
              </a:rPr>
              <a:t> </a:t>
            </a:r>
          </a:p>
          <a:p>
            <a:r>
              <a:rPr lang="en-US" dirty="0">
                <a:solidFill>
                  <a:srgbClr val="002060"/>
                </a:solidFill>
                <a:cs typeface="Times New Roman" pitchFamily="18" charset="0"/>
              </a:rPr>
              <a:t> </a:t>
            </a:r>
          </a:p>
        </p:txBody>
      </p:sp>
      <p:sp>
        <p:nvSpPr>
          <p:cNvPr id="2054" name="Title 1"/>
          <p:cNvSpPr>
            <a:spLocks noGrp="1"/>
          </p:cNvSpPr>
          <p:nvPr>
            <p:ph type="title"/>
          </p:nvPr>
        </p:nvSpPr>
        <p:spPr>
          <a:xfrm>
            <a:off x="762000" y="152400"/>
            <a:ext cx="8305800" cy="609600"/>
          </a:xfrm>
        </p:spPr>
        <p:txBody>
          <a:bodyPr/>
          <a:lstStyle/>
          <a:p>
            <a:pPr eaLnBrk="1" hangingPunct="1"/>
            <a:r>
              <a:rPr lang="en-US" sz="4800" b="1" i="1" dirty="0">
                <a:solidFill>
                  <a:srgbClr val="FF0000"/>
                </a:solidFill>
                <a:latin typeface="Times New Roman" pitchFamily="18" charset="0"/>
                <a:cs typeface="Times New Roman" pitchFamily="18" charset="0"/>
              </a:rPr>
              <a:t>my</a:t>
            </a:r>
            <a:r>
              <a:rPr lang="en-US" sz="4800" b="1" i="1" dirty="0">
                <a:solidFill>
                  <a:srgbClr val="002060"/>
                </a:solidFill>
                <a:latin typeface="Times New Roman" pitchFamily="18" charset="0"/>
                <a:cs typeface="Times New Roman" pitchFamily="18" charset="0"/>
              </a:rPr>
              <a:t> </a:t>
            </a:r>
            <a:r>
              <a:rPr lang="en-US" sz="4800" b="1" dirty="0">
                <a:solidFill>
                  <a:srgbClr val="6089CC"/>
                </a:solidFill>
                <a:latin typeface="Times New Roman" pitchFamily="18" charset="0"/>
                <a:cs typeface="Times New Roman" pitchFamily="18" charset="0"/>
              </a:rPr>
              <a:t>Social Security</a:t>
            </a:r>
            <a:endParaRPr lang="en-US" sz="4800" b="1" dirty="0" smtClean="0">
              <a:solidFill>
                <a:srgbClr val="6089CC"/>
              </a:solidFill>
              <a:latin typeface="Times New Roman" pitchFamily="18" charset="0"/>
              <a:cs typeface="Times New Roman"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52809" y="2447330"/>
            <a:ext cx="6148191" cy="2286000"/>
          </a:xfrm>
          <a:prstGeom prst="rect">
            <a:avLst/>
          </a:prstGeom>
          <a:ln w="38100">
            <a:solidFill>
              <a:schemeClr val="bg1">
                <a:lumMod val="85000"/>
              </a:schemeClr>
            </a:solidFill>
          </a:ln>
          <a:effectLst>
            <a:outerShdw blurRad="292100" dist="139700" dir="2700000" algn="tl" rotWithShape="0">
              <a:srgbClr val="333333">
                <a:alpha val="65000"/>
              </a:srgbClr>
            </a:outerShdw>
          </a:effectLst>
        </p:spPr>
      </p:pic>
      <p:sp>
        <p:nvSpPr>
          <p:cNvPr id="10" name="Rectangle 8"/>
          <p:cNvSpPr>
            <a:spLocks noChangeArrowheads="1"/>
          </p:cNvSpPr>
          <p:nvPr/>
        </p:nvSpPr>
        <p:spPr bwMode="auto">
          <a:xfrm>
            <a:off x="2349064" y="2328766"/>
            <a:ext cx="146093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square">
            <a:spAutoFit/>
          </a:bodyPr>
          <a:lstStyle/>
          <a:p>
            <a:r>
              <a:rPr lang="en-US" sz="5400" i="1" dirty="0">
                <a:solidFill>
                  <a:srgbClr val="FF0000"/>
                </a:solidFill>
                <a:cs typeface="Times New Roman" pitchFamily="18" charset="0"/>
              </a:rPr>
              <a:t>my</a:t>
            </a:r>
            <a:r>
              <a:rPr lang="en-US" sz="5400" i="1" dirty="0">
                <a:solidFill>
                  <a:srgbClr val="002060"/>
                </a:solidFill>
                <a:cs typeface="Times New Roman" pitchFamily="18" charset="0"/>
              </a:rPr>
              <a:t> </a:t>
            </a:r>
            <a:endParaRPr lang="en-US" sz="5400" dirty="0"/>
          </a:p>
        </p:txBody>
      </p:sp>
    </p:spTree>
    <p:extLst>
      <p:ext uri="{BB962C8B-B14F-4D97-AF65-F5344CB8AC3E}">
        <p14:creationId xmlns:p14="http://schemas.microsoft.com/office/powerpoint/2010/main" xmlns="" val="5223029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9057" y="2676751"/>
            <a:ext cx="4876800" cy="2428649"/>
          </a:xfrm>
        </p:spPr>
        <p:txBody>
          <a:bodyPr/>
          <a:lstStyle/>
          <a:p>
            <a:pPr>
              <a:buClr>
                <a:srgbClr val="FF0000"/>
              </a:buClr>
              <a:buFont typeface="Wingdings" pitchFamily="2" charset="2"/>
              <a:buChar char="Ø"/>
            </a:pPr>
            <a:r>
              <a:rPr lang="en-US" sz="2600" b="1" dirty="0" smtClean="0">
                <a:solidFill>
                  <a:srgbClr val="002060"/>
                </a:solidFill>
                <a:latin typeface="Times New Roman" pitchFamily="18" charset="0"/>
                <a:cs typeface="Times New Roman" pitchFamily="18" charset="0"/>
              </a:rPr>
              <a:t>A valid E-mail address;</a:t>
            </a:r>
          </a:p>
          <a:p>
            <a:pPr>
              <a:buClr>
                <a:srgbClr val="FF0000"/>
              </a:buClr>
              <a:buFont typeface="Wingdings" pitchFamily="2" charset="2"/>
              <a:buChar char="Ø"/>
            </a:pPr>
            <a:r>
              <a:rPr lang="en-US" sz="2600" b="1" dirty="0" smtClean="0">
                <a:solidFill>
                  <a:srgbClr val="002060"/>
                </a:solidFill>
                <a:latin typeface="Times New Roman" pitchFamily="18" charset="0"/>
                <a:cs typeface="Times New Roman" pitchFamily="18" charset="0"/>
              </a:rPr>
              <a:t>A Social Security number; and</a:t>
            </a:r>
          </a:p>
          <a:p>
            <a:pPr>
              <a:buClr>
                <a:srgbClr val="FF0000"/>
              </a:buClr>
              <a:buFont typeface="Wingdings" pitchFamily="2" charset="2"/>
              <a:buChar char="Ø"/>
            </a:pPr>
            <a:r>
              <a:rPr lang="en-US" sz="2600" b="1" dirty="0" smtClean="0">
                <a:solidFill>
                  <a:srgbClr val="002060"/>
                </a:solidFill>
                <a:latin typeface="Times New Roman" pitchFamily="18" charset="0"/>
                <a:cs typeface="Times New Roman" pitchFamily="18" charset="0"/>
              </a:rPr>
              <a:t>A U.S. mailing address.</a:t>
            </a:r>
            <a:endParaRPr lang="en-US" sz="2400" b="1" dirty="0">
              <a:solidFill>
                <a:srgbClr val="002060"/>
              </a:solidFill>
              <a:latin typeface="Times New Roman" pitchFamily="18" charset="0"/>
              <a:cs typeface="Times New Roman" pitchFamily="18" charset="0"/>
            </a:endParaRPr>
          </a:p>
        </p:txBody>
      </p:sp>
      <p:sp>
        <p:nvSpPr>
          <p:cNvPr id="5" name="Rectangle 4"/>
          <p:cNvSpPr/>
          <p:nvPr/>
        </p:nvSpPr>
        <p:spPr>
          <a:xfrm>
            <a:off x="762001" y="-57329"/>
            <a:ext cx="8382000" cy="1200329"/>
          </a:xfrm>
          <a:prstGeom prst="rect">
            <a:avLst/>
          </a:prstGeom>
        </p:spPr>
        <p:txBody>
          <a:bodyPr wrap="square">
            <a:spAutoFit/>
          </a:bodyPr>
          <a:lstStyle/>
          <a:p>
            <a:pPr algn="ctr"/>
            <a:r>
              <a:rPr lang="en-US" sz="3600" dirty="0">
                <a:solidFill>
                  <a:srgbClr val="002060"/>
                </a:solidFill>
                <a:cs typeface="Times New Roman" pitchFamily="18" charset="0"/>
              </a:rPr>
              <a:t>Who Can Create a </a:t>
            </a:r>
            <a:br>
              <a:rPr lang="en-US" sz="3600" dirty="0">
                <a:solidFill>
                  <a:srgbClr val="002060"/>
                </a:solidFill>
                <a:cs typeface="Times New Roman" pitchFamily="18" charset="0"/>
              </a:rPr>
            </a:br>
            <a:r>
              <a:rPr lang="en-US" sz="3600" i="1" dirty="0">
                <a:solidFill>
                  <a:srgbClr val="FF0000"/>
                </a:solidFill>
                <a:cs typeface="Times New Roman" pitchFamily="18" charset="0"/>
              </a:rPr>
              <a:t>my</a:t>
            </a:r>
            <a:r>
              <a:rPr lang="en-US" sz="3600" i="1" dirty="0">
                <a:solidFill>
                  <a:srgbClr val="002060"/>
                </a:solidFill>
                <a:cs typeface="Times New Roman" pitchFamily="18" charset="0"/>
              </a:rPr>
              <a:t> </a:t>
            </a:r>
            <a:r>
              <a:rPr lang="en-US" sz="3600" dirty="0">
                <a:solidFill>
                  <a:srgbClr val="6089CC"/>
                </a:solidFill>
                <a:cs typeface="Times New Roman" pitchFamily="18" charset="0"/>
              </a:rPr>
              <a:t>Social Security </a:t>
            </a:r>
            <a:r>
              <a:rPr lang="en-US" sz="3600" dirty="0">
                <a:solidFill>
                  <a:srgbClr val="002060"/>
                </a:solidFill>
                <a:cs typeface="Times New Roman" pitchFamily="18" charset="0"/>
              </a:rPr>
              <a:t>Account?</a:t>
            </a:r>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66800" y="2286000"/>
            <a:ext cx="2971800" cy="3962400"/>
          </a:xfrm>
          <a:prstGeom prst="rect">
            <a:avLst/>
          </a:prstGeom>
          <a:noFill/>
          <a:ln w="38100">
            <a:solidFill>
              <a:schemeClr val="bg1">
                <a:lumMod val="85000"/>
              </a:schemeClr>
            </a:solidFill>
          </a:ln>
        </p:spPr>
      </p:pic>
      <p:sp>
        <p:nvSpPr>
          <p:cNvPr id="2" name="Rectangle 1"/>
          <p:cNvSpPr/>
          <p:nvPr/>
        </p:nvSpPr>
        <p:spPr>
          <a:xfrm>
            <a:off x="1730298" y="1457980"/>
            <a:ext cx="6781280" cy="523220"/>
          </a:xfrm>
          <a:prstGeom prst="rect">
            <a:avLst/>
          </a:prstGeom>
        </p:spPr>
        <p:txBody>
          <a:bodyPr wrap="none">
            <a:spAutoFit/>
          </a:bodyPr>
          <a:lstStyle/>
          <a:p>
            <a:pPr>
              <a:buClr>
                <a:srgbClr val="FF0000"/>
              </a:buClr>
            </a:pPr>
            <a:r>
              <a:rPr lang="en-US" sz="2800" dirty="0">
                <a:solidFill>
                  <a:srgbClr val="002060"/>
                </a:solidFill>
                <a:cs typeface="Times New Roman" pitchFamily="18" charset="0"/>
              </a:rPr>
              <a:t>You must be at least 18 years old and have:</a:t>
            </a:r>
          </a:p>
        </p:txBody>
      </p:sp>
    </p:spTree>
    <p:extLst>
      <p:ext uri="{BB962C8B-B14F-4D97-AF65-F5344CB8AC3E}">
        <p14:creationId xmlns:p14="http://schemas.microsoft.com/office/powerpoint/2010/main" xmlns="" val="334069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8229600" cy="5105400"/>
          </a:xfrm>
        </p:spPr>
        <p:txBody>
          <a:bodyPr/>
          <a:lstStyle/>
          <a:p>
            <a:pPr marL="0" indent="0">
              <a:buNone/>
            </a:pPr>
            <a:r>
              <a:rPr lang="en-US" sz="3600" b="1" dirty="0">
                <a:solidFill>
                  <a:srgbClr val="002060"/>
                </a:solidFill>
                <a:latin typeface="Times New Roman" pitchFamily="18" charset="0"/>
                <a:cs typeface="Times New Roman" pitchFamily="18" charset="0"/>
              </a:rPr>
              <a:t>If you don’t get benefits, you </a:t>
            </a:r>
            <a:r>
              <a:rPr lang="en-US" sz="3600" b="1" dirty="0" smtClean="0">
                <a:solidFill>
                  <a:srgbClr val="002060"/>
                </a:solidFill>
                <a:latin typeface="Times New Roman" pitchFamily="18" charset="0"/>
                <a:cs typeface="Times New Roman" pitchFamily="18" charset="0"/>
              </a:rPr>
              <a:t>can</a:t>
            </a:r>
            <a:r>
              <a:rPr lang="en-US" sz="3600" b="1" dirty="0">
                <a:solidFill>
                  <a:srgbClr val="002060"/>
                </a:solidFill>
                <a:latin typeface="Times New Roman" pitchFamily="18" charset="0"/>
                <a:cs typeface="Times New Roman" pitchFamily="18" charset="0"/>
              </a:rPr>
              <a:t>—</a:t>
            </a:r>
          </a:p>
          <a:p>
            <a:pPr marL="914400" lvl="1" indent="-457200">
              <a:buClr>
                <a:srgbClr val="FF0000"/>
              </a:buClr>
              <a:buFont typeface="Wingdings" pitchFamily="2" charset="2"/>
              <a:buChar char="Ø"/>
            </a:pPr>
            <a:r>
              <a:rPr lang="en-US" b="1" dirty="0" smtClean="0">
                <a:solidFill>
                  <a:srgbClr val="002060"/>
                </a:solidFill>
                <a:latin typeface="Times New Roman" pitchFamily="18" charset="0"/>
                <a:cs typeface="Times New Roman" pitchFamily="18" charset="0"/>
              </a:rPr>
              <a:t>View, save, print and DOWNLOAD your </a:t>
            </a:r>
            <a:r>
              <a:rPr lang="en-US" b="1" dirty="0" smtClean="0">
                <a:solidFill>
                  <a:srgbClr val="002060"/>
                </a:solidFill>
              </a:rPr>
              <a:t>online </a:t>
            </a:r>
            <a:r>
              <a:rPr lang="en-US" b="1" i="1" dirty="0" smtClean="0">
                <a:solidFill>
                  <a:srgbClr val="002060"/>
                </a:solidFill>
                <a:latin typeface="Times New Roman" pitchFamily="18" charset="0"/>
                <a:cs typeface="Times New Roman" pitchFamily="18" charset="0"/>
              </a:rPr>
              <a:t>Social </a:t>
            </a:r>
            <a:r>
              <a:rPr lang="en-US" b="1" i="1" dirty="0">
                <a:solidFill>
                  <a:srgbClr val="002060"/>
                </a:solidFill>
                <a:latin typeface="Times New Roman" pitchFamily="18" charset="0"/>
                <a:cs typeface="Times New Roman" pitchFamily="18" charset="0"/>
              </a:rPr>
              <a:t>Security </a:t>
            </a:r>
            <a:r>
              <a:rPr lang="en-US" b="1" i="1" dirty="0" smtClean="0">
                <a:solidFill>
                  <a:srgbClr val="002060"/>
                </a:solidFill>
                <a:latin typeface="Times New Roman" pitchFamily="18" charset="0"/>
                <a:cs typeface="Times New Roman" pitchFamily="18" charset="0"/>
              </a:rPr>
              <a:t>Statement</a:t>
            </a:r>
            <a:r>
              <a:rPr lang="en-US" b="1" dirty="0" smtClean="0">
                <a:solidFill>
                  <a:srgbClr val="002060"/>
                </a:solidFill>
                <a:latin typeface="Times New Roman" pitchFamily="18" charset="0"/>
                <a:cs typeface="Times New Roman" pitchFamily="18" charset="0"/>
              </a:rPr>
              <a:t>.</a:t>
            </a:r>
          </a:p>
          <a:p>
            <a:pPr marL="0" indent="0">
              <a:spcBef>
                <a:spcPts val="1200"/>
              </a:spcBef>
              <a:buNone/>
            </a:pPr>
            <a:r>
              <a:rPr lang="en-US" b="1" dirty="0" smtClean="0">
                <a:solidFill>
                  <a:srgbClr val="002060"/>
                </a:solidFill>
                <a:latin typeface="Times New Roman" pitchFamily="18" charset="0"/>
                <a:cs typeface="Times New Roman" pitchFamily="18" charset="0"/>
              </a:rPr>
              <a:t> </a:t>
            </a:r>
            <a:r>
              <a:rPr lang="en-US" sz="3600" b="1" dirty="0" smtClean="0">
                <a:solidFill>
                  <a:srgbClr val="002060"/>
                </a:solidFill>
                <a:latin typeface="Times New Roman" pitchFamily="18" charset="0"/>
                <a:cs typeface="Times New Roman" pitchFamily="18" charset="0"/>
              </a:rPr>
              <a:t>If you do get benefits you can—</a:t>
            </a:r>
          </a:p>
          <a:p>
            <a:pPr marL="914400" lvl="1" indent="-457200">
              <a:buClr>
                <a:srgbClr val="FF0000"/>
              </a:buClr>
              <a:buFont typeface="Wingdings" pitchFamily="2" charset="2"/>
              <a:buChar char="Ø"/>
            </a:pPr>
            <a:r>
              <a:rPr lang="en-US" sz="2400" b="1" dirty="0" smtClean="0">
                <a:solidFill>
                  <a:srgbClr val="002060"/>
                </a:solidFill>
                <a:latin typeface="Times New Roman" pitchFamily="18" charset="0"/>
                <a:cs typeface="Times New Roman" pitchFamily="18" charset="0"/>
              </a:rPr>
              <a:t>Get </a:t>
            </a:r>
            <a:r>
              <a:rPr lang="en-US" sz="2400" b="1" dirty="0">
                <a:solidFill>
                  <a:srgbClr val="002060"/>
                </a:solidFill>
                <a:latin typeface="Times New Roman" pitchFamily="18" charset="0"/>
                <a:cs typeface="Times New Roman" pitchFamily="18" charset="0"/>
              </a:rPr>
              <a:t>your benefit verification letter;</a:t>
            </a:r>
          </a:p>
          <a:p>
            <a:pPr marL="914400" lvl="1" indent="-457200">
              <a:buClr>
                <a:srgbClr val="FF0000"/>
              </a:buClr>
              <a:buFont typeface="Wingdings" pitchFamily="2" charset="2"/>
              <a:buChar char="Ø"/>
            </a:pPr>
            <a:r>
              <a:rPr lang="en-US" sz="2400" b="1" dirty="0">
                <a:solidFill>
                  <a:srgbClr val="002060"/>
                </a:solidFill>
                <a:latin typeface="Times New Roman" pitchFamily="18" charset="0"/>
                <a:cs typeface="Times New Roman" pitchFamily="18" charset="0"/>
              </a:rPr>
              <a:t>Check </a:t>
            </a:r>
            <a:r>
              <a:rPr lang="en-US" sz="2400" b="1" dirty="0" smtClean="0">
                <a:solidFill>
                  <a:srgbClr val="002060"/>
                </a:solidFill>
                <a:latin typeface="Times New Roman" pitchFamily="18" charset="0"/>
                <a:cs typeface="Times New Roman" pitchFamily="18" charset="0"/>
              </a:rPr>
              <a:t>your </a:t>
            </a:r>
            <a:r>
              <a:rPr lang="en-US" sz="2400" b="1" dirty="0">
                <a:solidFill>
                  <a:srgbClr val="002060"/>
                </a:solidFill>
                <a:latin typeface="Times New Roman" pitchFamily="18" charset="0"/>
                <a:cs typeface="Times New Roman" pitchFamily="18" charset="0"/>
              </a:rPr>
              <a:t>benefit and payment </a:t>
            </a:r>
            <a:r>
              <a:rPr lang="en-US" sz="2400" b="1" dirty="0" smtClean="0">
                <a:solidFill>
                  <a:srgbClr val="002060"/>
                </a:solidFill>
                <a:latin typeface="Times New Roman" pitchFamily="18" charset="0"/>
                <a:cs typeface="Times New Roman" pitchFamily="18" charset="0"/>
              </a:rPr>
              <a:t/>
            </a:r>
            <a:br>
              <a:rPr lang="en-US" sz="2400" b="1" dirty="0" smtClean="0">
                <a:solidFill>
                  <a:srgbClr val="002060"/>
                </a:solidFill>
                <a:latin typeface="Times New Roman" pitchFamily="18" charset="0"/>
                <a:cs typeface="Times New Roman" pitchFamily="18" charset="0"/>
              </a:rPr>
            </a:br>
            <a:r>
              <a:rPr lang="en-US" sz="2400" b="1" dirty="0" smtClean="0">
                <a:solidFill>
                  <a:srgbClr val="002060"/>
                </a:solidFill>
                <a:latin typeface="Times New Roman" pitchFamily="18" charset="0"/>
                <a:cs typeface="Times New Roman" pitchFamily="18" charset="0"/>
              </a:rPr>
              <a:t>information </a:t>
            </a:r>
            <a:r>
              <a:rPr lang="en-US" sz="2400" b="1" dirty="0">
                <a:solidFill>
                  <a:srgbClr val="002060"/>
                </a:solidFill>
                <a:latin typeface="Times New Roman" pitchFamily="18" charset="0"/>
                <a:cs typeface="Times New Roman" pitchFamily="18" charset="0"/>
              </a:rPr>
              <a:t>and your earnings record;</a:t>
            </a:r>
          </a:p>
          <a:p>
            <a:pPr marL="914400" lvl="1" indent="-457200">
              <a:buClr>
                <a:srgbClr val="FF0000"/>
              </a:buClr>
              <a:buFont typeface="Wingdings" pitchFamily="2" charset="2"/>
              <a:buChar char="Ø"/>
            </a:pPr>
            <a:r>
              <a:rPr lang="en-US" sz="2400" b="1" dirty="0">
                <a:solidFill>
                  <a:srgbClr val="002060"/>
                </a:solidFill>
                <a:latin typeface="Times New Roman" pitchFamily="18" charset="0"/>
                <a:cs typeface="Times New Roman" pitchFamily="18" charset="0"/>
              </a:rPr>
              <a:t>Change your address and phone number</a:t>
            </a:r>
            <a:r>
              <a:rPr lang="en-US" sz="2400" b="1" dirty="0" smtClean="0">
                <a:solidFill>
                  <a:srgbClr val="002060"/>
                </a:solidFill>
                <a:latin typeface="Times New Roman" pitchFamily="18" charset="0"/>
                <a:cs typeface="Times New Roman" pitchFamily="18" charset="0"/>
              </a:rPr>
              <a:t>; and</a:t>
            </a:r>
            <a:endParaRPr lang="en-US" sz="2400" b="1" dirty="0">
              <a:solidFill>
                <a:srgbClr val="002060"/>
              </a:solidFill>
              <a:latin typeface="Times New Roman" pitchFamily="18" charset="0"/>
              <a:cs typeface="Times New Roman" pitchFamily="18" charset="0"/>
            </a:endParaRPr>
          </a:p>
          <a:p>
            <a:pPr marL="914400" lvl="1" indent="-457200">
              <a:buClr>
                <a:srgbClr val="FF0000"/>
              </a:buClr>
              <a:buFont typeface="Wingdings" pitchFamily="2" charset="2"/>
              <a:buChar char="Ø"/>
            </a:pPr>
            <a:r>
              <a:rPr lang="en-US" sz="2400" b="1" dirty="0">
                <a:solidFill>
                  <a:srgbClr val="002060"/>
                </a:solidFill>
                <a:latin typeface="Times New Roman" pitchFamily="18" charset="0"/>
                <a:cs typeface="Times New Roman" pitchFamily="18" charset="0"/>
              </a:rPr>
              <a:t>Start or change your direct deposit</a:t>
            </a:r>
            <a:r>
              <a:rPr lang="en-US" sz="2400" b="1" dirty="0" smtClean="0">
                <a:solidFill>
                  <a:srgbClr val="002060"/>
                </a:solidFill>
                <a:latin typeface="Times New Roman" pitchFamily="18" charset="0"/>
                <a:cs typeface="Times New Roman" pitchFamily="18" charset="0"/>
              </a:rPr>
              <a:t>.</a:t>
            </a:r>
          </a:p>
          <a:p>
            <a:pPr marL="914400" lvl="1" indent="-457200">
              <a:buClr>
                <a:srgbClr val="FF0000"/>
              </a:buClr>
              <a:buFont typeface="Wingdings" pitchFamily="2" charset="2"/>
              <a:buChar char="Ø"/>
            </a:pPr>
            <a:r>
              <a:rPr lang="en-US" sz="2400" b="1" dirty="0" smtClean="0">
                <a:solidFill>
                  <a:srgbClr val="002060"/>
                </a:solidFill>
              </a:rPr>
              <a:t>Replacement Medicare Card</a:t>
            </a:r>
            <a:endParaRPr lang="en-US" sz="2400" b="1" dirty="0">
              <a:solidFill>
                <a:srgbClr val="002060"/>
              </a:solidFill>
              <a:latin typeface="Times New Roman" pitchFamily="18" charset="0"/>
              <a:cs typeface="Times New Roman" pitchFamily="18" charset="0"/>
            </a:endParaRPr>
          </a:p>
          <a:p>
            <a:endParaRPr lang="en-US" b="1" dirty="0">
              <a:solidFill>
                <a:srgbClr val="002060"/>
              </a:solidFill>
              <a:latin typeface="Times New Roman" pitchFamily="18" charset="0"/>
              <a:cs typeface="Times New Roman" pitchFamily="18" charset="0"/>
            </a:endParaRPr>
          </a:p>
        </p:txBody>
      </p:sp>
      <p:sp>
        <p:nvSpPr>
          <p:cNvPr id="5" name="Title 1"/>
          <p:cNvSpPr>
            <a:spLocks noGrp="1"/>
          </p:cNvSpPr>
          <p:nvPr>
            <p:ph type="title"/>
          </p:nvPr>
        </p:nvSpPr>
        <p:spPr>
          <a:xfrm>
            <a:off x="762000" y="228600"/>
            <a:ext cx="8382000" cy="699293"/>
          </a:xfrm>
        </p:spPr>
        <p:txBody>
          <a:bodyPr/>
          <a:lstStyle/>
          <a:p>
            <a:pPr eaLnBrk="1" hangingPunct="1"/>
            <a:r>
              <a:rPr lang="en-US" b="1" i="1" dirty="0">
                <a:solidFill>
                  <a:srgbClr val="FF0000"/>
                </a:solidFill>
                <a:latin typeface="Times New Roman" pitchFamily="18" charset="0"/>
                <a:cs typeface="Times New Roman" pitchFamily="18" charset="0"/>
              </a:rPr>
              <a:t>my</a:t>
            </a:r>
            <a:r>
              <a:rPr lang="en-US" b="1" i="1" dirty="0">
                <a:solidFill>
                  <a:srgbClr val="002060"/>
                </a:solidFill>
                <a:latin typeface="Times New Roman" pitchFamily="18" charset="0"/>
                <a:cs typeface="Times New Roman" pitchFamily="18" charset="0"/>
              </a:rPr>
              <a:t> </a:t>
            </a:r>
            <a:r>
              <a:rPr lang="en-US" b="1" dirty="0">
                <a:solidFill>
                  <a:srgbClr val="6089CC"/>
                </a:solidFill>
                <a:latin typeface="Times New Roman" pitchFamily="18" charset="0"/>
                <a:cs typeface="Times New Roman" pitchFamily="18" charset="0"/>
              </a:rPr>
              <a:t>Social </a:t>
            </a:r>
            <a:r>
              <a:rPr lang="en-US" b="1" dirty="0" smtClean="0">
                <a:solidFill>
                  <a:srgbClr val="6089CC"/>
                </a:solidFill>
                <a:latin typeface="Times New Roman" pitchFamily="18" charset="0"/>
                <a:cs typeface="Times New Roman" pitchFamily="18" charset="0"/>
              </a:rPr>
              <a:t>Security </a:t>
            </a:r>
            <a:r>
              <a:rPr lang="en-US" b="1" dirty="0" smtClean="0">
                <a:solidFill>
                  <a:srgbClr val="002060"/>
                </a:solidFill>
                <a:latin typeface="Times New Roman" pitchFamily="18" charset="0"/>
                <a:cs typeface="Times New Roman" pitchFamily="18" charset="0"/>
              </a:rPr>
              <a:t>Services</a:t>
            </a:r>
          </a:p>
        </p:txBody>
      </p:sp>
    </p:spTree>
    <p:extLst>
      <p:ext uri="{BB962C8B-B14F-4D97-AF65-F5344CB8AC3E}">
        <p14:creationId xmlns:p14="http://schemas.microsoft.com/office/powerpoint/2010/main" xmlns="" val="383849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p:spPr>
        <p:txBody>
          <a:bodyPr wrap="none" anchor="ctr"/>
          <a:lstStyle/>
          <a:p>
            <a:endParaRPr lang="en-US" dirty="0"/>
          </a:p>
        </p:txBody>
      </p:sp>
      <p:sp>
        <p:nvSpPr>
          <p:cNvPr id="8196" name="Text Box 25"/>
          <p:cNvSpPr txBox="1">
            <a:spLocks noChangeArrowheads="1"/>
          </p:cNvSpPr>
          <p:nvPr/>
        </p:nvSpPr>
        <p:spPr bwMode="auto">
          <a:xfrm>
            <a:off x="1054510" y="1600200"/>
            <a:ext cx="6858000" cy="6186309"/>
          </a:xfrm>
          <a:prstGeom prst="rect">
            <a:avLst/>
          </a:prstGeom>
          <a:noFill/>
          <a:ln w="28575">
            <a:noFill/>
            <a:miter lim="800000"/>
            <a:headEnd/>
            <a:tailEnd/>
          </a:ln>
        </p:spPr>
        <p:txBody>
          <a:bodyPr>
            <a:spAutoFit/>
          </a:bodyPr>
          <a:lstStyle/>
          <a:p>
            <a:pPr marL="465138" indent="-465138">
              <a:spcBef>
                <a:spcPct val="50000"/>
              </a:spcBef>
              <a:buClr>
                <a:srgbClr val="FF3300"/>
              </a:buClr>
              <a:buFont typeface="Wingdings" pitchFamily="2" charset="2"/>
              <a:buChar char="Ø"/>
            </a:pPr>
            <a:r>
              <a:rPr lang="en-US" sz="3600" dirty="0">
                <a:solidFill>
                  <a:srgbClr val="002060"/>
                </a:solidFill>
              </a:rPr>
              <a:t>1935 – Retirement Insurance</a:t>
            </a:r>
          </a:p>
          <a:p>
            <a:pPr marL="465138" indent="-465138">
              <a:spcBef>
                <a:spcPct val="50000"/>
              </a:spcBef>
              <a:buClr>
                <a:srgbClr val="FF3300"/>
              </a:buClr>
              <a:buFont typeface="Wingdings" pitchFamily="2" charset="2"/>
              <a:buChar char="Ø"/>
            </a:pPr>
            <a:r>
              <a:rPr lang="en-US" sz="3600" dirty="0">
                <a:solidFill>
                  <a:srgbClr val="002060"/>
                </a:solidFill>
              </a:rPr>
              <a:t>1939 – Survivors Insurance</a:t>
            </a:r>
          </a:p>
          <a:p>
            <a:pPr marL="465138" indent="-465138">
              <a:spcBef>
                <a:spcPct val="50000"/>
              </a:spcBef>
              <a:buClr>
                <a:srgbClr val="FF3300"/>
              </a:buClr>
              <a:buFont typeface="Wingdings" pitchFamily="2" charset="2"/>
              <a:buChar char="Ø"/>
            </a:pPr>
            <a:r>
              <a:rPr lang="en-US" sz="3600" dirty="0">
                <a:solidFill>
                  <a:srgbClr val="002060"/>
                </a:solidFill>
              </a:rPr>
              <a:t>1956 – Disability </a:t>
            </a:r>
            <a:r>
              <a:rPr lang="en-US" sz="3600" dirty="0" smtClean="0">
                <a:solidFill>
                  <a:srgbClr val="002060"/>
                </a:solidFill>
              </a:rPr>
              <a:t>Insurance</a:t>
            </a:r>
          </a:p>
          <a:p>
            <a:pPr marL="465138" indent="-465138">
              <a:spcBef>
                <a:spcPct val="50000"/>
              </a:spcBef>
              <a:buClr>
                <a:srgbClr val="FF3300"/>
              </a:buClr>
              <a:buFont typeface="Wingdings" pitchFamily="2" charset="2"/>
              <a:buChar char="Ø"/>
            </a:pPr>
            <a:r>
              <a:rPr lang="en-US" sz="3600" dirty="0" smtClean="0">
                <a:solidFill>
                  <a:srgbClr val="002060"/>
                </a:solidFill>
              </a:rPr>
              <a:t>1965 </a:t>
            </a:r>
            <a:r>
              <a:rPr lang="en-US" sz="3600" dirty="0">
                <a:solidFill>
                  <a:srgbClr val="002060"/>
                </a:solidFill>
              </a:rPr>
              <a:t>– Medicare </a:t>
            </a:r>
            <a:r>
              <a:rPr lang="en-US" sz="3600" dirty="0" smtClean="0">
                <a:solidFill>
                  <a:srgbClr val="002060"/>
                </a:solidFill>
              </a:rPr>
              <a:t>Program</a:t>
            </a:r>
          </a:p>
          <a:p>
            <a:pPr marL="465138" indent="-465138">
              <a:spcBef>
                <a:spcPct val="50000"/>
              </a:spcBef>
              <a:buClr>
                <a:srgbClr val="FF3300"/>
              </a:buClr>
              <a:buFont typeface="Wingdings" pitchFamily="2" charset="2"/>
              <a:buChar char="Ø"/>
            </a:pPr>
            <a:r>
              <a:rPr lang="en-US" sz="3600" dirty="0">
                <a:solidFill>
                  <a:srgbClr val="002060"/>
                </a:solidFill>
              </a:rPr>
              <a:t>1972 – Supplemental Security Income </a:t>
            </a:r>
          </a:p>
          <a:p>
            <a:pPr marL="465138" indent="-465138">
              <a:spcBef>
                <a:spcPct val="50000"/>
              </a:spcBef>
              <a:buClr>
                <a:srgbClr val="FF3300"/>
              </a:buClr>
              <a:buFont typeface="Wingdings" pitchFamily="2" charset="2"/>
              <a:buChar char="Ø"/>
            </a:pPr>
            <a:endParaRPr lang="en-US" sz="3600" dirty="0">
              <a:solidFill>
                <a:srgbClr val="002060"/>
              </a:solidFill>
            </a:endParaRPr>
          </a:p>
          <a:p>
            <a:pPr marL="342900" indent="-342900" algn="ctr">
              <a:spcBef>
                <a:spcPct val="50000"/>
              </a:spcBef>
              <a:buClr>
                <a:srgbClr val="FF3300"/>
              </a:buClr>
              <a:buFont typeface="Wingdings" pitchFamily="2" charset="2"/>
              <a:buNone/>
            </a:pPr>
            <a:endParaRPr lang="en-US" sz="3600" dirty="0">
              <a:solidFill>
                <a:srgbClr val="002060"/>
              </a:solidFill>
            </a:endParaRPr>
          </a:p>
        </p:txBody>
      </p:sp>
      <p:sp>
        <p:nvSpPr>
          <p:cNvPr id="8197" name="Text Box 42"/>
          <p:cNvSpPr txBox="1">
            <a:spLocks noChangeArrowheads="1"/>
          </p:cNvSpPr>
          <p:nvPr/>
        </p:nvSpPr>
        <p:spPr bwMode="auto">
          <a:xfrm>
            <a:off x="687388" y="-152400"/>
            <a:ext cx="8456612" cy="1323439"/>
          </a:xfrm>
          <a:prstGeom prst="rect">
            <a:avLst/>
          </a:prstGeom>
          <a:noFill/>
          <a:ln w="9525">
            <a:noFill/>
            <a:miter lim="800000"/>
            <a:headEnd/>
            <a:tailEnd/>
          </a:ln>
        </p:spPr>
        <p:txBody>
          <a:bodyPr>
            <a:spAutoFit/>
          </a:bodyPr>
          <a:lstStyle/>
          <a:p>
            <a:pPr algn="ctr"/>
            <a:r>
              <a:rPr lang="en-US" sz="4000" dirty="0">
                <a:solidFill>
                  <a:srgbClr val="002060"/>
                </a:solidFill>
              </a:rPr>
              <a:t>History of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Social </a:t>
            </a:r>
            <a:r>
              <a:rPr lang="en-US" sz="4000" dirty="0">
                <a:solidFill>
                  <a:srgbClr val="002060"/>
                </a:solidFill>
              </a:rPr>
              <a:t>Security Programs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90750" y="4055425"/>
            <a:ext cx="3939499" cy="1857374"/>
          </a:xfrm>
          <a:prstGeom prst="rect">
            <a:avLst/>
          </a:prstGeom>
          <a:ln w="38100">
            <a:solidFill>
              <a:schemeClr val="bg1">
                <a:lumMod val="75000"/>
              </a:schemeClr>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10200" y="2157096"/>
            <a:ext cx="3625722" cy="1348104"/>
          </a:xfrm>
          <a:prstGeom prst="rect">
            <a:avLst/>
          </a:prstGeom>
          <a:ln w="38100">
            <a:solidFill>
              <a:schemeClr val="bg1">
                <a:lumMod val="85000"/>
              </a:schemeClr>
            </a:solidFill>
          </a:ln>
          <a:effectLst>
            <a:outerShdw blurRad="292100" dist="139700" dir="2700000" algn="tl" rotWithShape="0">
              <a:srgbClr val="333333">
                <a:alpha val="65000"/>
              </a:srgbClr>
            </a:outerShdw>
          </a:effectLst>
        </p:spPr>
      </p:pic>
      <p:sp>
        <p:nvSpPr>
          <p:cNvPr id="5122" name="Title 1"/>
          <p:cNvSpPr>
            <a:spLocks noGrp="1"/>
          </p:cNvSpPr>
          <p:nvPr>
            <p:ph type="title"/>
          </p:nvPr>
        </p:nvSpPr>
        <p:spPr>
          <a:xfrm>
            <a:off x="609600" y="152400"/>
            <a:ext cx="8534400" cy="838200"/>
          </a:xfrm>
        </p:spPr>
        <p:txBody>
          <a:bodyPr/>
          <a:lstStyle/>
          <a:p>
            <a:pPr eaLnBrk="1" hangingPunct="1"/>
            <a:r>
              <a:rPr lang="en-US" sz="4800" b="1" i="1" dirty="0">
                <a:solidFill>
                  <a:srgbClr val="FF0000"/>
                </a:solidFill>
              </a:rPr>
              <a:t>my</a:t>
            </a:r>
            <a:r>
              <a:rPr lang="en-US" sz="4800" b="1" i="1" dirty="0">
                <a:solidFill>
                  <a:srgbClr val="002060"/>
                </a:solidFill>
              </a:rPr>
              <a:t> </a:t>
            </a:r>
            <a:r>
              <a:rPr lang="en-US" sz="4800" b="1" dirty="0">
                <a:solidFill>
                  <a:srgbClr val="6089CC"/>
                </a:solidFill>
              </a:rPr>
              <a:t>Social </a:t>
            </a:r>
            <a:r>
              <a:rPr lang="en-US" sz="4800" b="1" dirty="0" smtClean="0">
                <a:solidFill>
                  <a:srgbClr val="6089CC"/>
                </a:solidFill>
              </a:rPr>
              <a:t>Security</a:t>
            </a:r>
            <a:endParaRPr lang="en-US" sz="4800" dirty="0" smtClean="0">
              <a:solidFill>
                <a:srgbClr val="6089CC"/>
              </a:solidFill>
            </a:endParaRPr>
          </a:p>
        </p:txBody>
      </p:sp>
      <p:sp>
        <p:nvSpPr>
          <p:cNvPr id="5123" name="Rectangle 5"/>
          <p:cNvSpPr>
            <a:spLocks noChangeArrowheads="1"/>
          </p:cNvSpPr>
          <p:nvPr/>
        </p:nvSpPr>
        <p:spPr bwMode="auto">
          <a:xfrm>
            <a:off x="774473" y="1600200"/>
            <a:ext cx="8382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800" dirty="0">
                <a:solidFill>
                  <a:srgbClr val="002060"/>
                </a:solidFill>
                <a:cs typeface="Times New Roman" pitchFamily="18" charset="0"/>
              </a:rPr>
              <a:t>How to create a </a:t>
            </a:r>
            <a:r>
              <a:rPr lang="en-US" sz="2800" i="1" dirty="0">
                <a:solidFill>
                  <a:srgbClr val="FF0000"/>
                </a:solidFill>
                <a:cs typeface="Times New Roman" pitchFamily="18" charset="0"/>
              </a:rPr>
              <a:t>my</a:t>
            </a:r>
            <a:r>
              <a:rPr lang="en-US" sz="2800" i="1" dirty="0">
                <a:solidFill>
                  <a:srgbClr val="002060"/>
                </a:solidFill>
                <a:cs typeface="Times New Roman" pitchFamily="18" charset="0"/>
              </a:rPr>
              <a:t> </a:t>
            </a:r>
            <a:r>
              <a:rPr lang="en-US" sz="2800" dirty="0">
                <a:solidFill>
                  <a:srgbClr val="6089CC"/>
                </a:solidFill>
                <a:cs typeface="Times New Roman" pitchFamily="18" charset="0"/>
              </a:rPr>
              <a:t>Social Security </a:t>
            </a:r>
            <a:r>
              <a:rPr lang="en-US" sz="2800" dirty="0">
                <a:solidFill>
                  <a:srgbClr val="002060"/>
                </a:solidFill>
                <a:cs typeface="Times New Roman" pitchFamily="18" charset="0"/>
              </a:rPr>
              <a:t>account</a:t>
            </a:r>
            <a:endParaRPr lang="en-US" sz="2800" dirty="0"/>
          </a:p>
        </p:txBody>
      </p:sp>
      <p:sp>
        <p:nvSpPr>
          <p:cNvPr id="5132" name="Rectangle 8"/>
          <p:cNvSpPr>
            <a:spLocks noChangeArrowheads="1"/>
          </p:cNvSpPr>
          <p:nvPr/>
        </p:nvSpPr>
        <p:spPr bwMode="auto">
          <a:xfrm>
            <a:off x="5638800" y="2080736"/>
            <a:ext cx="693923" cy="588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p>
            <a:r>
              <a:rPr lang="en-US" sz="3200" i="1" dirty="0">
                <a:solidFill>
                  <a:srgbClr val="FF0000"/>
                </a:solidFill>
                <a:cs typeface="Times New Roman" pitchFamily="18" charset="0"/>
              </a:rPr>
              <a:t>my</a:t>
            </a:r>
            <a:r>
              <a:rPr lang="en-US" sz="3200" i="1" dirty="0">
                <a:solidFill>
                  <a:srgbClr val="002060"/>
                </a:solidFill>
                <a:cs typeface="Times New Roman" pitchFamily="18" charset="0"/>
              </a:rPr>
              <a:t> </a:t>
            </a:r>
            <a:endParaRPr lang="en-US" sz="3200" dirty="0"/>
          </a:p>
        </p:txBody>
      </p:sp>
      <p:sp>
        <p:nvSpPr>
          <p:cNvPr id="5127" name="TextBox 11"/>
          <p:cNvSpPr txBox="1">
            <a:spLocks noChangeArrowheads="1"/>
          </p:cNvSpPr>
          <p:nvPr/>
        </p:nvSpPr>
        <p:spPr bwMode="auto">
          <a:xfrm>
            <a:off x="914400" y="2389525"/>
            <a:ext cx="4414838" cy="3600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u="sng" dirty="0">
                <a:solidFill>
                  <a:srgbClr val="002060"/>
                </a:solidFill>
                <a:latin typeface="Times New Roman" pitchFamily="18" charset="0"/>
                <a:cs typeface="Times New Roman" pitchFamily="18" charset="0"/>
              </a:rPr>
              <a:t>Step 1</a:t>
            </a:r>
          </a:p>
          <a:p>
            <a:pPr eaLnBrk="1" hangingPunct="1">
              <a:buFont typeface="Arial" charset="0"/>
              <a:buNone/>
            </a:pPr>
            <a:endParaRPr lang="en-US" sz="1400" dirty="0" smtClean="0">
              <a:solidFill>
                <a:srgbClr val="002060"/>
              </a:solidFill>
              <a:latin typeface="Times New Roman" pitchFamily="18" charset="0"/>
              <a:cs typeface="Times New Roman" pitchFamily="18" charset="0"/>
            </a:endParaRPr>
          </a:p>
          <a:p>
            <a:pPr eaLnBrk="1" hangingPunct="1">
              <a:buFont typeface="Arial" charset="0"/>
              <a:buNone/>
            </a:pPr>
            <a:r>
              <a:rPr lang="en-US" sz="2000" dirty="0" smtClean="0">
                <a:solidFill>
                  <a:srgbClr val="002060"/>
                </a:solidFill>
                <a:latin typeface="Times New Roman" pitchFamily="18" charset="0"/>
                <a:cs typeface="Times New Roman" pitchFamily="18" charset="0"/>
              </a:rPr>
              <a:t>Visit </a:t>
            </a:r>
            <a:r>
              <a:rPr lang="en-US" sz="2000" i="1" dirty="0" smtClean="0">
                <a:solidFill>
                  <a:srgbClr val="002060"/>
                </a:solidFill>
                <a:latin typeface="Times New Roman" pitchFamily="18" charset="0"/>
                <a:cs typeface="Times New Roman" pitchFamily="18" charset="0"/>
              </a:rPr>
              <a:t>www.socialsecurity.gov/myaccount </a:t>
            </a:r>
            <a:r>
              <a:rPr lang="en-US" sz="2000" dirty="0" smtClean="0">
                <a:solidFill>
                  <a:srgbClr val="002060"/>
                </a:solidFill>
                <a:latin typeface="Times New Roman" pitchFamily="18" charset="0"/>
                <a:cs typeface="Times New Roman" pitchFamily="18" charset="0"/>
              </a:rPr>
              <a:t>and select: </a:t>
            </a:r>
            <a:r>
              <a:rPr lang="en-US" sz="2000" i="1" dirty="0">
                <a:solidFill>
                  <a:srgbClr val="FF0000"/>
                </a:solidFill>
                <a:latin typeface="Times New Roman" pitchFamily="18" charset="0"/>
                <a:cs typeface="Times New Roman" pitchFamily="18" charset="0"/>
              </a:rPr>
              <a:t>my</a:t>
            </a:r>
            <a:r>
              <a:rPr lang="en-US" sz="2000" i="1" dirty="0">
                <a:solidFill>
                  <a:srgbClr val="002060"/>
                </a:solidFill>
                <a:latin typeface="Times New Roman" pitchFamily="18" charset="0"/>
                <a:cs typeface="Times New Roman" pitchFamily="18" charset="0"/>
              </a:rPr>
              <a:t> </a:t>
            </a:r>
            <a:r>
              <a:rPr lang="en-US" sz="2000" dirty="0">
                <a:solidFill>
                  <a:srgbClr val="6089CC"/>
                </a:solidFill>
                <a:latin typeface="Times New Roman" pitchFamily="18" charset="0"/>
                <a:cs typeface="Times New Roman" pitchFamily="18" charset="0"/>
              </a:rPr>
              <a:t>Social Security </a:t>
            </a:r>
            <a:endParaRPr lang="en-US" sz="2000" dirty="0">
              <a:solidFill>
                <a:srgbClr val="002060"/>
              </a:solidFill>
              <a:latin typeface="Times New Roman" pitchFamily="18" charset="0"/>
              <a:cs typeface="Times New Roman" pitchFamily="18" charset="0"/>
            </a:endParaRPr>
          </a:p>
          <a:p>
            <a:pPr eaLnBrk="1" hangingPunct="1">
              <a:buFont typeface="Arial" charset="0"/>
              <a:buNone/>
            </a:pPr>
            <a:endParaRPr lang="en-US" dirty="0" smtClean="0">
              <a:solidFill>
                <a:srgbClr val="002060"/>
              </a:solidFill>
              <a:latin typeface="Times New Roman" pitchFamily="18" charset="0"/>
              <a:cs typeface="Times New Roman" pitchFamily="18" charset="0"/>
            </a:endParaRPr>
          </a:p>
          <a:p>
            <a:pPr eaLnBrk="1" hangingPunct="1">
              <a:buFont typeface="Arial" charset="0"/>
              <a:buNone/>
            </a:pPr>
            <a:endParaRPr lang="en-US" dirty="0">
              <a:solidFill>
                <a:srgbClr val="002060"/>
              </a:solidFill>
              <a:latin typeface="Times New Roman" pitchFamily="18" charset="0"/>
              <a:cs typeface="Times New Roman" pitchFamily="18" charset="0"/>
            </a:endParaRPr>
          </a:p>
          <a:p>
            <a:pPr eaLnBrk="1" hangingPunct="1">
              <a:buFont typeface="Arial" charset="0"/>
              <a:buNone/>
            </a:pPr>
            <a:endParaRPr lang="en-US" dirty="0" smtClean="0">
              <a:solidFill>
                <a:srgbClr val="002060"/>
              </a:solidFill>
              <a:latin typeface="Times New Roman" pitchFamily="18" charset="0"/>
              <a:cs typeface="Times New Roman" pitchFamily="18" charset="0"/>
            </a:endParaRPr>
          </a:p>
          <a:p>
            <a:pPr eaLnBrk="1" hangingPunct="1"/>
            <a:r>
              <a:rPr lang="en-US" sz="2000" u="sng" dirty="0" smtClean="0">
                <a:solidFill>
                  <a:srgbClr val="002060"/>
                </a:solidFill>
                <a:latin typeface="Times New Roman" pitchFamily="18" charset="0"/>
                <a:cs typeface="Times New Roman" pitchFamily="18" charset="0"/>
              </a:rPr>
              <a:t>Step 2</a:t>
            </a:r>
          </a:p>
          <a:p>
            <a:pPr eaLnBrk="1" hangingPunct="1"/>
            <a:endParaRPr lang="en-US" sz="1400" u="sng" dirty="0">
              <a:solidFill>
                <a:srgbClr val="002060"/>
              </a:solidFill>
              <a:latin typeface="Times New Roman" pitchFamily="18" charset="0"/>
              <a:cs typeface="Times New Roman" pitchFamily="18" charset="0"/>
            </a:endParaRPr>
          </a:p>
          <a:p>
            <a:pPr eaLnBrk="1" hangingPunct="1">
              <a:buFont typeface="Arial" charset="0"/>
              <a:buNone/>
            </a:pPr>
            <a:r>
              <a:rPr lang="en-US" sz="2000" dirty="0" smtClean="0">
                <a:solidFill>
                  <a:srgbClr val="002060"/>
                </a:solidFill>
                <a:latin typeface="Times New Roman" pitchFamily="18" charset="0"/>
                <a:cs typeface="Times New Roman" pitchFamily="18" charset="0"/>
              </a:rPr>
              <a:t>Select </a:t>
            </a:r>
            <a:r>
              <a:rPr lang="en-US" sz="2000" dirty="0">
                <a:solidFill>
                  <a:srgbClr val="002060"/>
                </a:solidFill>
                <a:latin typeface="Times New Roman" pitchFamily="18" charset="0"/>
                <a:cs typeface="Times New Roman" pitchFamily="18" charset="0"/>
              </a:rPr>
              <a:t>“Create </a:t>
            </a:r>
            <a:r>
              <a:rPr lang="en-US" sz="2000" dirty="0" smtClean="0">
                <a:solidFill>
                  <a:srgbClr val="002060"/>
                </a:solidFill>
                <a:latin typeface="Times New Roman" pitchFamily="18" charset="0"/>
                <a:cs typeface="Times New Roman" pitchFamily="18" charset="0"/>
              </a:rPr>
              <a:t>An Account.”</a:t>
            </a:r>
            <a:endParaRPr lang="en-US" sz="2000" dirty="0">
              <a:solidFill>
                <a:srgbClr val="002060"/>
              </a:solidFill>
              <a:latin typeface="Times New Roman" pitchFamily="18" charset="0"/>
              <a:cs typeface="Times New Roman" pitchFamily="18" charset="0"/>
            </a:endParaRPr>
          </a:p>
          <a:p>
            <a:pPr eaLnBrk="1" hangingPunct="1"/>
            <a:endParaRPr lang="en-US" sz="2000" dirty="0">
              <a:solidFill>
                <a:srgbClr val="002060"/>
              </a:solidFill>
              <a:latin typeface="Times New Roman" pitchFamily="18" charset="0"/>
              <a:cs typeface="Times New Roman" pitchFamily="18" charset="0"/>
            </a:endParaRPr>
          </a:p>
        </p:txBody>
      </p:sp>
      <p:sp>
        <p:nvSpPr>
          <p:cNvPr id="2" name="Oval 1"/>
          <p:cNvSpPr/>
          <p:nvPr/>
        </p:nvSpPr>
        <p:spPr>
          <a:xfrm>
            <a:off x="4393407" y="5638800"/>
            <a:ext cx="1490662"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687387" y="1214735"/>
            <a:ext cx="8458200" cy="461665"/>
          </a:xfrm>
          <a:prstGeom prst="rect">
            <a:avLst/>
          </a:prstGeom>
        </p:spPr>
        <p:txBody>
          <a:bodyPr wrap="square">
            <a:spAutoFit/>
          </a:bodyPr>
          <a:lstStyle/>
          <a:p>
            <a:pPr algn="ctr"/>
            <a:r>
              <a:rPr lang="en-US" dirty="0">
                <a:solidFill>
                  <a:srgbClr val="002060"/>
                </a:solidFill>
                <a:cs typeface="Times New Roman" pitchFamily="18" charset="0"/>
              </a:rPr>
              <a:t>Getting Started</a:t>
            </a:r>
            <a:endParaRPr lang="en-US" dirty="0"/>
          </a:p>
        </p:txBody>
      </p:sp>
    </p:spTree>
    <p:extLst>
      <p:ext uri="{BB962C8B-B14F-4D97-AF65-F5344CB8AC3E}">
        <p14:creationId xmlns:p14="http://schemas.microsoft.com/office/powerpoint/2010/main" xmlns="" val="1479813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lstStyle/>
          <a:p>
            <a:r>
              <a:rPr lang="en-US" sz="3600" b="1" dirty="0">
                <a:solidFill>
                  <a:srgbClr val="002060"/>
                </a:solidFill>
                <a:latin typeface="Times New Roman" pitchFamily="18" charset="0"/>
                <a:cs typeface="Times New Roman" pitchFamily="18" charset="0"/>
              </a:rPr>
              <a:t>Your Online </a:t>
            </a:r>
            <a:br>
              <a:rPr lang="en-US" sz="3600" b="1" dirty="0">
                <a:solidFill>
                  <a:srgbClr val="002060"/>
                </a:solidFill>
                <a:latin typeface="Times New Roman" pitchFamily="18" charset="0"/>
                <a:cs typeface="Times New Roman" pitchFamily="18" charset="0"/>
              </a:rPr>
            </a:br>
            <a:r>
              <a:rPr lang="en-US" sz="3600" b="1" i="1" dirty="0">
                <a:solidFill>
                  <a:srgbClr val="002060"/>
                </a:solidFill>
                <a:latin typeface="Times New Roman" pitchFamily="18" charset="0"/>
                <a:cs typeface="Times New Roman" pitchFamily="18" charset="0"/>
              </a:rPr>
              <a:t>Social Security Statement </a:t>
            </a:r>
            <a:r>
              <a:rPr lang="en-US" sz="3600" b="1" dirty="0">
                <a:solidFill>
                  <a:srgbClr val="002060"/>
                </a:solidFill>
                <a:latin typeface="Times New Roman" pitchFamily="18" charset="0"/>
                <a:cs typeface="Times New Roman" pitchFamily="18" charset="0"/>
              </a:rPr>
              <a:t>Provides</a:t>
            </a:r>
          </a:p>
        </p:txBody>
      </p:sp>
      <p:sp>
        <p:nvSpPr>
          <p:cNvPr id="3" name="Content Placeholder 2"/>
          <p:cNvSpPr>
            <a:spLocks noGrp="1"/>
          </p:cNvSpPr>
          <p:nvPr>
            <p:ph idx="1"/>
          </p:nvPr>
        </p:nvSpPr>
        <p:spPr>
          <a:xfrm>
            <a:off x="838200" y="1524000"/>
            <a:ext cx="8229600" cy="4525963"/>
          </a:xfrm>
        </p:spPr>
        <p:txBody>
          <a:bodyPr/>
          <a:lstStyle/>
          <a:p>
            <a:pPr>
              <a:spcBef>
                <a:spcPts val="600"/>
              </a:spcBef>
              <a:buClr>
                <a:srgbClr val="FF0000"/>
              </a:buClr>
              <a:buFont typeface="Wingdings" pitchFamily="2" charset="2"/>
              <a:buChar char="Ø"/>
            </a:pPr>
            <a:r>
              <a:rPr lang="en-US" sz="2400" b="1" dirty="0">
                <a:solidFill>
                  <a:srgbClr val="002060"/>
                </a:solidFill>
                <a:latin typeface="Times New Roman" pitchFamily="18" charset="0"/>
                <a:cs typeface="Times New Roman" pitchFamily="18" charset="0"/>
              </a:rPr>
              <a:t>Estimates of the retirement and </a:t>
            </a:r>
            <a:r>
              <a:rPr lang="en-US" sz="2400" b="1" dirty="0" smtClean="0">
                <a:solidFill>
                  <a:srgbClr val="002060"/>
                </a:solidFill>
                <a:latin typeface="Times New Roman" pitchFamily="18" charset="0"/>
                <a:cs typeface="Times New Roman" pitchFamily="18" charset="0"/>
              </a:rPr>
              <a:t>disability </a:t>
            </a:r>
            <a:r>
              <a:rPr lang="en-US" sz="2400" b="1" dirty="0">
                <a:solidFill>
                  <a:srgbClr val="002060"/>
                </a:solidFill>
                <a:latin typeface="Times New Roman" pitchFamily="18" charset="0"/>
                <a:cs typeface="Times New Roman" pitchFamily="18" charset="0"/>
              </a:rPr>
              <a:t>benefits </a:t>
            </a:r>
            <a:r>
              <a:rPr lang="en-US" sz="2400" b="1" dirty="0" smtClean="0">
                <a:solidFill>
                  <a:srgbClr val="002060"/>
                </a:solidFill>
                <a:latin typeface="Times New Roman" pitchFamily="18" charset="0"/>
                <a:cs typeface="Times New Roman" pitchFamily="18" charset="0"/>
              </a:rPr>
              <a:t/>
            </a:r>
            <a:br>
              <a:rPr lang="en-US" sz="2400" b="1" dirty="0" smtClean="0">
                <a:solidFill>
                  <a:srgbClr val="002060"/>
                </a:solidFill>
                <a:latin typeface="Times New Roman" pitchFamily="18" charset="0"/>
                <a:cs typeface="Times New Roman" pitchFamily="18" charset="0"/>
              </a:rPr>
            </a:br>
            <a:r>
              <a:rPr lang="en-US" sz="2400" b="1" dirty="0" smtClean="0">
                <a:solidFill>
                  <a:srgbClr val="002060"/>
                </a:solidFill>
                <a:latin typeface="Times New Roman" pitchFamily="18" charset="0"/>
                <a:cs typeface="Times New Roman" pitchFamily="18" charset="0"/>
              </a:rPr>
              <a:t>you </a:t>
            </a:r>
            <a:r>
              <a:rPr lang="en-US" sz="2400" b="1" dirty="0">
                <a:solidFill>
                  <a:srgbClr val="002060"/>
                </a:solidFill>
                <a:latin typeface="Times New Roman" pitchFamily="18" charset="0"/>
                <a:cs typeface="Times New Roman" pitchFamily="18" charset="0"/>
              </a:rPr>
              <a:t>may receive;</a:t>
            </a:r>
          </a:p>
          <a:p>
            <a:pPr>
              <a:spcBef>
                <a:spcPts val="600"/>
              </a:spcBef>
              <a:buClr>
                <a:srgbClr val="FF0000"/>
              </a:buClr>
              <a:buFont typeface="Wingdings" pitchFamily="2" charset="2"/>
              <a:buChar char="Ø"/>
            </a:pPr>
            <a:r>
              <a:rPr lang="en-US" sz="2400" b="1" dirty="0">
                <a:solidFill>
                  <a:srgbClr val="002060"/>
                </a:solidFill>
                <a:latin typeface="Times New Roman" pitchFamily="18" charset="0"/>
                <a:cs typeface="Times New Roman" pitchFamily="18" charset="0"/>
              </a:rPr>
              <a:t>Estimates of benefits your family may </a:t>
            </a:r>
            <a:r>
              <a:rPr lang="en-US" sz="2400" b="1" dirty="0" smtClean="0">
                <a:solidFill>
                  <a:srgbClr val="002060"/>
                </a:solidFill>
                <a:latin typeface="Times New Roman" pitchFamily="18" charset="0"/>
                <a:cs typeface="Times New Roman" pitchFamily="18" charset="0"/>
              </a:rPr>
              <a:t>get </a:t>
            </a:r>
            <a:r>
              <a:rPr lang="en-US" sz="2400" b="1" dirty="0">
                <a:solidFill>
                  <a:srgbClr val="002060"/>
                </a:solidFill>
                <a:latin typeface="Times New Roman" pitchFamily="18" charset="0"/>
                <a:cs typeface="Times New Roman" pitchFamily="18" charset="0"/>
              </a:rPr>
              <a:t>when you receive Social Security or die;</a:t>
            </a:r>
          </a:p>
          <a:p>
            <a:pPr>
              <a:spcBef>
                <a:spcPts val="600"/>
              </a:spcBef>
              <a:buClr>
                <a:srgbClr val="FF0000"/>
              </a:buClr>
              <a:buFont typeface="Wingdings" pitchFamily="2" charset="2"/>
              <a:buChar char="Ø"/>
            </a:pPr>
            <a:r>
              <a:rPr lang="en-US" sz="2400" b="1" dirty="0">
                <a:solidFill>
                  <a:srgbClr val="002060"/>
                </a:solidFill>
                <a:latin typeface="Times New Roman" pitchFamily="18" charset="0"/>
                <a:cs typeface="Times New Roman" pitchFamily="18" charset="0"/>
              </a:rPr>
              <a:t>A list of your lifetime earnings according </a:t>
            </a:r>
            <a:r>
              <a:rPr lang="en-US" sz="2400" b="1" dirty="0" smtClean="0">
                <a:solidFill>
                  <a:srgbClr val="002060"/>
                </a:solidFill>
                <a:latin typeface="Times New Roman" pitchFamily="18" charset="0"/>
                <a:cs typeface="Times New Roman" pitchFamily="18" charset="0"/>
              </a:rPr>
              <a:t>to </a:t>
            </a:r>
            <a:br>
              <a:rPr lang="en-US" sz="2400" b="1" dirty="0" smtClean="0">
                <a:solidFill>
                  <a:srgbClr val="002060"/>
                </a:solidFill>
                <a:latin typeface="Times New Roman" pitchFamily="18" charset="0"/>
                <a:cs typeface="Times New Roman" pitchFamily="18" charset="0"/>
              </a:rPr>
            </a:br>
            <a:r>
              <a:rPr lang="en-US" sz="2400" b="1" dirty="0" smtClean="0">
                <a:solidFill>
                  <a:srgbClr val="002060"/>
                </a:solidFill>
                <a:latin typeface="Times New Roman" pitchFamily="18" charset="0"/>
                <a:cs typeface="Times New Roman" pitchFamily="18" charset="0"/>
              </a:rPr>
              <a:t>Social </a:t>
            </a:r>
            <a:r>
              <a:rPr lang="en-US" sz="2400" b="1" dirty="0">
                <a:solidFill>
                  <a:srgbClr val="002060"/>
                </a:solidFill>
                <a:latin typeface="Times New Roman" pitchFamily="18" charset="0"/>
                <a:cs typeface="Times New Roman" pitchFamily="18" charset="0"/>
              </a:rPr>
              <a:t>Security’s records;</a:t>
            </a:r>
          </a:p>
          <a:p>
            <a:pPr>
              <a:spcBef>
                <a:spcPts val="600"/>
              </a:spcBef>
              <a:buClr>
                <a:srgbClr val="FF0000"/>
              </a:buClr>
              <a:buFont typeface="Wingdings" pitchFamily="2" charset="2"/>
              <a:buChar char="Ø"/>
            </a:pPr>
            <a:r>
              <a:rPr lang="en-US" sz="2400" b="1" dirty="0">
                <a:solidFill>
                  <a:srgbClr val="002060"/>
                </a:solidFill>
                <a:latin typeface="Times New Roman" pitchFamily="18" charset="0"/>
                <a:cs typeface="Times New Roman" pitchFamily="18" charset="0"/>
              </a:rPr>
              <a:t>The estimated Social Security and </a:t>
            </a:r>
            <a:r>
              <a:rPr lang="en-US" sz="2400" b="1" dirty="0" smtClean="0">
                <a:solidFill>
                  <a:srgbClr val="002060"/>
                </a:solidFill>
                <a:latin typeface="Times New Roman" pitchFamily="18" charset="0"/>
                <a:cs typeface="Times New Roman" pitchFamily="18" charset="0"/>
              </a:rPr>
              <a:t>Medicare </a:t>
            </a:r>
            <a:br>
              <a:rPr lang="en-US" sz="2400" b="1" dirty="0" smtClean="0">
                <a:solidFill>
                  <a:srgbClr val="002060"/>
                </a:solidFill>
                <a:latin typeface="Times New Roman" pitchFamily="18" charset="0"/>
                <a:cs typeface="Times New Roman" pitchFamily="18" charset="0"/>
              </a:rPr>
            </a:br>
            <a:r>
              <a:rPr lang="en-US" sz="2400" b="1" dirty="0" smtClean="0">
                <a:solidFill>
                  <a:srgbClr val="002060"/>
                </a:solidFill>
                <a:latin typeface="Times New Roman" pitchFamily="18" charset="0"/>
                <a:cs typeface="Times New Roman" pitchFamily="18" charset="0"/>
              </a:rPr>
              <a:t>taxes </a:t>
            </a:r>
            <a:r>
              <a:rPr lang="en-US" sz="2400" b="1" dirty="0">
                <a:solidFill>
                  <a:srgbClr val="002060"/>
                </a:solidFill>
                <a:latin typeface="Times New Roman" pitchFamily="18" charset="0"/>
                <a:cs typeface="Times New Roman" pitchFamily="18" charset="0"/>
              </a:rPr>
              <a:t>you’ve paid;</a:t>
            </a:r>
          </a:p>
          <a:p>
            <a:pPr>
              <a:spcBef>
                <a:spcPts val="600"/>
              </a:spcBef>
              <a:buClr>
                <a:srgbClr val="FF0000"/>
              </a:buClr>
              <a:buFont typeface="Wingdings" pitchFamily="2" charset="2"/>
              <a:buChar char="Ø"/>
            </a:pPr>
            <a:r>
              <a:rPr lang="en-US" sz="2400" b="1" dirty="0">
                <a:solidFill>
                  <a:srgbClr val="002060"/>
                </a:solidFill>
                <a:latin typeface="Times New Roman" pitchFamily="18" charset="0"/>
                <a:cs typeface="Times New Roman" pitchFamily="18" charset="0"/>
              </a:rPr>
              <a:t>Information about qualifying and signing </a:t>
            </a:r>
            <a:r>
              <a:rPr lang="en-US" sz="2400" b="1" dirty="0" smtClean="0">
                <a:solidFill>
                  <a:srgbClr val="002060"/>
                </a:solidFill>
                <a:latin typeface="Times New Roman" pitchFamily="18" charset="0"/>
                <a:cs typeface="Times New Roman" pitchFamily="18" charset="0"/>
              </a:rPr>
              <a:t>up for</a:t>
            </a:r>
            <a:br>
              <a:rPr lang="en-US" sz="2400" b="1" dirty="0" smtClean="0">
                <a:solidFill>
                  <a:srgbClr val="002060"/>
                </a:solidFill>
                <a:latin typeface="Times New Roman" pitchFamily="18" charset="0"/>
                <a:cs typeface="Times New Roman" pitchFamily="18" charset="0"/>
              </a:rPr>
            </a:br>
            <a:r>
              <a:rPr lang="en-US" sz="2400" b="1" dirty="0" smtClean="0">
                <a:solidFill>
                  <a:srgbClr val="002060"/>
                </a:solidFill>
                <a:latin typeface="Times New Roman" pitchFamily="18" charset="0"/>
                <a:cs typeface="Times New Roman" pitchFamily="18" charset="0"/>
              </a:rPr>
              <a:t>Medicare; and</a:t>
            </a:r>
            <a:endParaRPr lang="en-US" sz="2400" b="1" dirty="0">
              <a:solidFill>
                <a:srgbClr val="002060"/>
              </a:solidFill>
              <a:latin typeface="Times New Roman" pitchFamily="18" charset="0"/>
              <a:cs typeface="Times New Roman" pitchFamily="18" charset="0"/>
            </a:endParaRPr>
          </a:p>
          <a:p>
            <a:pPr>
              <a:spcBef>
                <a:spcPts val="600"/>
              </a:spcBef>
              <a:buClr>
                <a:srgbClr val="FF0000"/>
              </a:buClr>
              <a:buFont typeface="Wingdings" pitchFamily="2" charset="2"/>
              <a:buChar char="Ø"/>
            </a:pPr>
            <a:r>
              <a:rPr lang="en-US" sz="2400" b="1" dirty="0" smtClean="0">
                <a:solidFill>
                  <a:srgbClr val="002060"/>
                </a:solidFill>
                <a:latin typeface="Times New Roman" pitchFamily="18" charset="0"/>
                <a:cs typeface="Times New Roman" pitchFamily="18" charset="0"/>
              </a:rPr>
              <a:t>A </a:t>
            </a:r>
            <a:r>
              <a:rPr lang="en-US" sz="2400" b="1" dirty="0">
                <a:solidFill>
                  <a:srgbClr val="002060"/>
                </a:solidFill>
                <a:latin typeface="Times New Roman" pitchFamily="18" charset="0"/>
                <a:cs typeface="Times New Roman" pitchFamily="18" charset="0"/>
              </a:rPr>
              <a:t>printable version of </a:t>
            </a:r>
            <a:r>
              <a:rPr lang="en-US" sz="2400" b="1" dirty="0" smtClean="0">
                <a:solidFill>
                  <a:srgbClr val="002060"/>
                </a:solidFill>
                <a:latin typeface="Times New Roman" pitchFamily="18" charset="0"/>
                <a:cs typeface="Times New Roman" pitchFamily="18" charset="0"/>
              </a:rPr>
              <a:t>your </a:t>
            </a:r>
            <a:r>
              <a:rPr lang="en-US" sz="2000" b="1" i="1" dirty="0" smtClean="0">
                <a:solidFill>
                  <a:srgbClr val="002060"/>
                </a:solidFill>
                <a:latin typeface="Times New Roman" pitchFamily="18" charset="0"/>
                <a:cs typeface="Times New Roman" pitchFamily="18" charset="0"/>
              </a:rPr>
              <a:t>Social </a:t>
            </a:r>
            <a:r>
              <a:rPr lang="en-US" sz="2000" b="1" i="1" dirty="0">
                <a:solidFill>
                  <a:srgbClr val="002060"/>
                </a:solidFill>
                <a:latin typeface="Times New Roman" pitchFamily="18" charset="0"/>
                <a:cs typeface="Times New Roman" pitchFamily="18" charset="0"/>
              </a:rPr>
              <a:t>Security Statement</a:t>
            </a:r>
            <a:r>
              <a:rPr lang="en-US" sz="2000" b="1" dirty="0">
                <a:solidFill>
                  <a:srgbClr val="002060"/>
                </a:solidFill>
                <a:latin typeface="Times New Roman" pitchFamily="18" charset="0"/>
                <a:cs typeface="Times New Roman" pitchFamily="18" charset="0"/>
              </a:rPr>
              <a:t>.</a:t>
            </a:r>
          </a:p>
          <a:p>
            <a:pPr>
              <a:spcBef>
                <a:spcPts val="600"/>
              </a:spcBef>
            </a:pPr>
            <a:endParaRPr lang="en-US" sz="2000" b="1" dirty="0"/>
          </a:p>
        </p:txBody>
      </p:sp>
    </p:spTree>
    <p:extLst>
      <p:ext uri="{BB962C8B-B14F-4D97-AF65-F5344CB8AC3E}">
        <p14:creationId xmlns:p14="http://schemas.microsoft.com/office/powerpoint/2010/main" xmlns="" val="2216051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SSA Hot Topics</a:t>
            </a:r>
            <a:endParaRPr lang="en-US" dirty="0"/>
          </a:p>
        </p:txBody>
      </p:sp>
      <p:sp>
        <p:nvSpPr>
          <p:cNvPr id="3" name="Content Placeholder 2"/>
          <p:cNvSpPr>
            <a:spLocks noGrp="1"/>
          </p:cNvSpPr>
          <p:nvPr>
            <p:ph idx="1"/>
          </p:nvPr>
        </p:nvSpPr>
        <p:spPr/>
        <p:txBody>
          <a:bodyPr/>
          <a:lstStyle/>
          <a:p>
            <a:pPr marL="0" indent="0" algn="ctr">
              <a:buNone/>
            </a:pPr>
            <a:endParaRPr lang="en-US" sz="1800" smtClean="0"/>
          </a:p>
          <a:p>
            <a:pPr algn="ctr"/>
            <a:r>
              <a:rPr lang="en-US" dirty="0" smtClean="0"/>
              <a:t>Updates to Online Services</a:t>
            </a:r>
          </a:p>
          <a:p>
            <a:pPr algn="ctr"/>
            <a:r>
              <a:rPr lang="en-US" sz="2000" dirty="0" smtClean="0"/>
              <a:t>Replacement SS Card 11/28/15</a:t>
            </a:r>
          </a:p>
          <a:p>
            <a:pPr algn="ctr"/>
            <a:r>
              <a:rPr lang="en-US" sz="2000" dirty="0" smtClean="0"/>
              <a:t>Extra Security Mandatory 04/16</a:t>
            </a:r>
          </a:p>
          <a:p>
            <a:pPr marL="0" indent="0" algn="ctr">
              <a:buNone/>
            </a:pPr>
            <a:endParaRPr lang="en-US" sz="2000" dirty="0"/>
          </a:p>
          <a:p>
            <a:pPr algn="ctr"/>
            <a:r>
              <a:rPr lang="en-US" dirty="0" smtClean="0"/>
              <a:t>COLA &amp; Hold Harmless</a:t>
            </a:r>
          </a:p>
          <a:p>
            <a:pPr algn="ctr"/>
            <a:r>
              <a:rPr lang="en-US" dirty="0" smtClean="0"/>
              <a:t>Vision 2025</a:t>
            </a:r>
          </a:p>
          <a:p>
            <a:pPr algn="ctr"/>
            <a:r>
              <a:rPr lang="en-US" dirty="0" smtClean="0"/>
              <a:t>Fraud</a:t>
            </a:r>
          </a:p>
          <a:p>
            <a:pPr algn="ctr"/>
            <a:endParaRPr lang="en-US" dirty="0"/>
          </a:p>
        </p:txBody>
      </p:sp>
    </p:spTree>
    <p:extLst>
      <p:ext uri="{BB962C8B-B14F-4D97-AF65-F5344CB8AC3E}">
        <p14:creationId xmlns:p14="http://schemas.microsoft.com/office/powerpoint/2010/main" xmlns="" val="3177319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The End</a:t>
            </a:r>
            <a:endParaRPr lang="en-US" sz="5400" dirty="0"/>
          </a:p>
        </p:txBody>
      </p:sp>
      <p:sp>
        <p:nvSpPr>
          <p:cNvPr id="3" name="Content Placeholder 2"/>
          <p:cNvSpPr>
            <a:spLocks noGrp="1"/>
          </p:cNvSpPr>
          <p:nvPr>
            <p:ph idx="1"/>
          </p:nvPr>
        </p:nvSpPr>
        <p:spPr/>
        <p:txBody>
          <a:bodyPr anchor="ctr"/>
          <a:lstStyle/>
          <a:p>
            <a:pPr algn="ctr"/>
            <a:r>
              <a:rPr lang="en-US" sz="7200" dirty="0" smtClean="0"/>
              <a:t>Questions?</a:t>
            </a:r>
            <a:endParaRPr lang="en-US" sz="7200" dirty="0"/>
          </a:p>
        </p:txBody>
      </p:sp>
    </p:spTree>
    <p:extLst>
      <p:ext uri="{BB962C8B-B14F-4D97-AF65-F5344CB8AC3E}">
        <p14:creationId xmlns:p14="http://schemas.microsoft.com/office/powerpoint/2010/main" xmlns="" val="399757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12"/>
          <p:cNvSpPr txBox="1">
            <a:spLocks noChangeArrowheads="1"/>
          </p:cNvSpPr>
          <p:nvPr/>
        </p:nvSpPr>
        <p:spPr bwMode="auto">
          <a:xfrm>
            <a:off x="895350" y="1371600"/>
            <a:ext cx="8248650" cy="4862870"/>
          </a:xfrm>
          <a:prstGeom prst="rect">
            <a:avLst/>
          </a:prstGeom>
          <a:noFill/>
          <a:ln w="9525">
            <a:noFill/>
            <a:miter lim="800000"/>
            <a:headEnd/>
            <a:tailEnd/>
          </a:ln>
        </p:spPr>
        <p:txBody>
          <a:bodyPr wrap="square">
            <a:spAutoFit/>
          </a:bodyPr>
          <a:lstStyle/>
          <a:p>
            <a:pPr marL="347663" indent="-347663">
              <a:buClr>
                <a:srgbClr val="FF3300"/>
              </a:buClr>
              <a:buFont typeface="Wingdings" pitchFamily="2" charset="2"/>
              <a:buChar char="Ø"/>
            </a:pPr>
            <a:r>
              <a:rPr lang="en-US" sz="2800" dirty="0">
                <a:solidFill>
                  <a:srgbClr val="002060"/>
                </a:solidFill>
              </a:rPr>
              <a:t>You need to work to earn </a:t>
            </a:r>
          </a:p>
          <a:p>
            <a:pPr marL="465138" indent="-192088">
              <a:buClr>
                <a:srgbClr val="FF3300"/>
              </a:buClr>
            </a:pPr>
            <a:r>
              <a:rPr lang="en-US" sz="2800" dirty="0" smtClean="0">
                <a:solidFill>
                  <a:srgbClr val="002060"/>
                </a:solidFill>
              </a:rPr>
              <a:t> Social </a:t>
            </a:r>
            <a:r>
              <a:rPr lang="en-US" sz="2800" dirty="0">
                <a:solidFill>
                  <a:srgbClr val="002060"/>
                </a:solidFill>
              </a:rPr>
              <a:t>Security “credits”</a:t>
            </a:r>
            <a:br>
              <a:rPr lang="en-US" sz="2800" dirty="0">
                <a:solidFill>
                  <a:srgbClr val="002060"/>
                </a:solidFill>
              </a:rPr>
            </a:br>
            <a:endParaRPr lang="en-US" sz="2800" dirty="0">
              <a:solidFill>
                <a:srgbClr val="002060"/>
              </a:solidFill>
            </a:endParaRPr>
          </a:p>
          <a:p>
            <a:pPr marL="347663" indent="-347663">
              <a:buClr>
                <a:srgbClr val="FF3300"/>
              </a:buClr>
              <a:buFont typeface="Wingdings" pitchFamily="2" charset="2"/>
              <a:buChar char="Ø"/>
            </a:pPr>
            <a:r>
              <a:rPr lang="en-US" sz="2800" dirty="0">
                <a:solidFill>
                  <a:srgbClr val="002060"/>
                </a:solidFill>
              </a:rPr>
              <a:t>Each </a:t>
            </a:r>
            <a:r>
              <a:rPr lang="en-US" sz="2800" baseline="30000" dirty="0">
                <a:solidFill>
                  <a:srgbClr val="002060"/>
                </a:solidFill>
              </a:rPr>
              <a:t>$</a:t>
            </a:r>
            <a:r>
              <a:rPr lang="en-US" sz="2800" dirty="0" smtClean="0">
                <a:solidFill>
                  <a:srgbClr val="002060"/>
                </a:solidFill>
              </a:rPr>
              <a:t>1,220 </a:t>
            </a:r>
            <a:r>
              <a:rPr lang="en-US" sz="2800" dirty="0">
                <a:solidFill>
                  <a:srgbClr val="002060"/>
                </a:solidFill>
              </a:rPr>
              <a:t>in </a:t>
            </a:r>
            <a:r>
              <a:rPr lang="en-US" sz="2800" dirty="0" smtClean="0">
                <a:solidFill>
                  <a:srgbClr val="002060"/>
                </a:solidFill>
              </a:rPr>
              <a:t>earnings</a:t>
            </a:r>
            <a:endParaRPr lang="en-US" sz="2800" dirty="0">
              <a:solidFill>
                <a:srgbClr val="002060"/>
              </a:solidFill>
            </a:endParaRPr>
          </a:p>
          <a:p>
            <a:pPr marL="274320">
              <a:buClr>
                <a:srgbClr val="FF3300"/>
              </a:buClr>
            </a:pPr>
            <a:r>
              <a:rPr lang="en-US" sz="2800" dirty="0" smtClean="0">
                <a:solidFill>
                  <a:srgbClr val="002060"/>
                </a:solidFill>
              </a:rPr>
              <a:t> gives </a:t>
            </a:r>
            <a:r>
              <a:rPr lang="en-US" sz="2800" dirty="0">
                <a:solidFill>
                  <a:srgbClr val="002060"/>
                </a:solidFill>
              </a:rPr>
              <a:t>you one </a:t>
            </a:r>
            <a:r>
              <a:rPr lang="en-US" sz="2800" dirty="0" smtClean="0">
                <a:solidFill>
                  <a:srgbClr val="002060"/>
                </a:solidFill>
              </a:rPr>
              <a:t>credit</a:t>
            </a:r>
          </a:p>
          <a:p>
            <a:pPr marL="274320">
              <a:buClr>
                <a:srgbClr val="FF3300"/>
              </a:buClr>
            </a:pPr>
            <a:endParaRPr lang="en-US" sz="2800" dirty="0" smtClean="0">
              <a:solidFill>
                <a:srgbClr val="002060"/>
              </a:solidFill>
            </a:endParaRPr>
          </a:p>
          <a:p>
            <a:pPr marL="347663" indent="-347663">
              <a:buClr>
                <a:srgbClr val="FF3300"/>
              </a:buClr>
              <a:buFont typeface="Wingdings" pitchFamily="2" charset="2"/>
              <a:buChar char="Ø"/>
            </a:pPr>
            <a:r>
              <a:rPr lang="en-US" sz="2800" dirty="0" smtClean="0">
                <a:solidFill>
                  <a:srgbClr val="002060"/>
                </a:solidFill>
              </a:rPr>
              <a:t>You can earn a maximum </a:t>
            </a:r>
            <a:br>
              <a:rPr lang="en-US" sz="2800" dirty="0" smtClean="0">
                <a:solidFill>
                  <a:srgbClr val="002060"/>
                </a:solidFill>
              </a:rPr>
            </a:br>
            <a:r>
              <a:rPr lang="en-US" sz="2800" dirty="0" smtClean="0">
                <a:solidFill>
                  <a:srgbClr val="002060"/>
                </a:solidFill>
              </a:rPr>
              <a:t>of 4 credits per year</a:t>
            </a:r>
            <a:endParaRPr lang="en-US" sz="2800" dirty="0">
              <a:solidFill>
                <a:srgbClr val="002060"/>
              </a:solidFill>
            </a:endParaRPr>
          </a:p>
          <a:p>
            <a:pPr>
              <a:buClr>
                <a:srgbClr val="FF3300"/>
              </a:buClr>
              <a:buFont typeface="Wingdings" pitchFamily="2" charset="2"/>
              <a:buChar char="Ø"/>
            </a:pPr>
            <a:endParaRPr lang="en-US" sz="1400" dirty="0">
              <a:solidFill>
                <a:srgbClr val="002060"/>
              </a:solidFill>
            </a:endParaRPr>
          </a:p>
          <a:p>
            <a:pPr>
              <a:buClr>
                <a:srgbClr val="FF3300"/>
              </a:buClr>
            </a:pPr>
            <a:r>
              <a:rPr lang="en-US" u="sng" dirty="0">
                <a:solidFill>
                  <a:srgbClr val="002060"/>
                </a:solidFill>
              </a:rPr>
              <a:t>Example</a:t>
            </a:r>
            <a:r>
              <a:rPr lang="en-US" dirty="0">
                <a:solidFill>
                  <a:srgbClr val="002060"/>
                </a:solidFill>
              </a:rPr>
              <a:t>: To earn 4 credits in </a:t>
            </a:r>
            <a:r>
              <a:rPr lang="en-US" dirty="0" smtClean="0">
                <a:solidFill>
                  <a:srgbClr val="002060"/>
                </a:solidFill>
              </a:rPr>
              <a:t>2015, </a:t>
            </a:r>
            <a:r>
              <a:rPr lang="en-US" dirty="0">
                <a:solidFill>
                  <a:srgbClr val="002060"/>
                </a:solidFill>
              </a:rPr>
              <a:t>you must earn </a:t>
            </a:r>
            <a:r>
              <a:rPr lang="en-US" dirty="0" smtClean="0">
                <a:solidFill>
                  <a:srgbClr val="002060"/>
                </a:solidFill>
              </a:rPr>
              <a:t>at </a:t>
            </a:r>
            <a:r>
              <a:rPr lang="en-US" dirty="0">
                <a:solidFill>
                  <a:srgbClr val="002060"/>
                </a:solidFill>
              </a:rPr>
              <a:t>least </a:t>
            </a:r>
            <a:r>
              <a:rPr lang="en-US" baseline="30000" dirty="0">
                <a:solidFill>
                  <a:srgbClr val="002060"/>
                </a:solidFill>
              </a:rPr>
              <a:t>$</a:t>
            </a:r>
            <a:r>
              <a:rPr lang="en-US" dirty="0" smtClean="0">
                <a:solidFill>
                  <a:srgbClr val="002060"/>
                </a:solidFill>
              </a:rPr>
              <a:t>4,880. </a:t>
            </a:r>
            <a:r>
              <a:rPr lang="en-US" dirty="0">
                <a:solidFill>
                  <a:srgbClr val="002060"/>
                </a:solidFill>
              </a:rPr>
              <a:t>Earning 40 credits (10 years of work) throughout </a:t>
            </a:r>
            <a:r>
              <a:rPr lang="en-US" dirty="0" smtClean="0">
                <a:solidFill>
                  <a:srgbClr val="002060"/>
                </a:solidFill>
              </a:rPr>
              <a:t/>
            </a:r>
            <a:br>
              <a:rPr lang="en-US" dirty="0" smtClean="0">
                <a:solidFill>
                  <a:srgbClr val="002060"/>
                </a:solidFill>
              </a:rPr>
            </a:br>
            <a:r>
              <a:rPr lang="en-US" dirty="0" smtClean="0">
                <a:solidFill>
                  <a:srgbClr val="002060"/>
                </a:solidFill>
              </a:rPr>
              <a:t>your </a:t>
            </a:r>
            <a:r>
              <a:rPr lang="en-US" dirty="0">
                <a:solidFill>
                  <a:srgbClr val="002060"/>
                </a:solidFill>
              </a:rPr>
              <a:t>working life will qualify you for a retirement benefit.</a:t>
            </a:r>
          </a:p>
        </p:txBody>
      </p:sp>
      <p:pic>
        <p:nvPicPr>
          <p:cNvPr id="21506" name="Picture 21" descr="87609150"/>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505450" y="1828800"/>
            <a:ext cx="3200400" cy="2574925"/>
          </a:xfrm>
          <a:prstGeom prst="rect">
            <a:avLst/>
          </a:prstGeom>
          <a:noFill/>
          <a:ln w="38100">
            <a:solidFill>
              <a:schemeClr val="bg1">
                <a:lumMod val="85000"/>
              </a:schemeClr>
            </a:solidFill>
            <a:miter lim="800000"/>
            <a:headEnd/>
            <a:tailEnd/>
          </a:ln>
        </p:spPr>
      </p:pic>
      <p:sp>
        <p:nvSpPr>
          <p:cNvPr id="21507" name="Text Box 8"/>
          <p:cNvSpPr txBox="1">
            <a:spLocks noChangeArrowheads="1"/>
          </p:cNvSpPr>
          <p:nvPr/>
        </p:nvSpPr>
        <p:spPr bwMode="auto">
          <a:xfrm>
            <a:off x="685800" y="-76200"/>
            <a:ext cx="8458200" cy="1200150"/>
          </a:xfrm>
          <a:prstGeom prst="rect">
            <a:avLst/>
          </a:prstGeom>
          <a:noFill/>
          <a:ln w="9525">
            <a:noFill/>
            <a:miter lim="800000"/>
            <a:headEnd/>
            <a:tailEnd/>
          </a:ln>
        </p:spPr>
        <p:txBody>
          <a:bodyPr>
            <a:spAutoFit/>
          </a:bodyPr>
          <a:lstStyle/>
          <a:p>
            <a:pPr algn="ctr"/>
            <a:r>
              <a:rPr lang="en-US" sz="3600" dirty="0">
                <a:solidFill>
                  <a:srgbClr val="002060"/>
                </a:solidFill>
              </a:rPr>
              <a:t>How Do You Qualify for </a:t>
            </a:r>
            <a:br>
              <a:rPr lang="en-US" sz="3600" dirty="0">
                <a:solidFill>
                  <a:srgbClr val="002060"/>
                </a:solidFill>
              </a:rPr>
            </a:br>
            <a:r>
              <a:rPr lang="en-US" sz="3600" dirty="0">
                <a:solidFill>
                  <a:srgbClr val="002060"/>
                </a:solidFill>
              </a:rPr>
              <a:t>Retirement Benefits?</a:t>
            </a:r>
          </a:p>
        </p:txBody>
      </p:sp>
    </p:spTree>
    <p:extLst>
      <p:ext uri="{BB962C8B-B14F-4D97-AF65-F5344CB8AC3E}">
        <p14:creationId xmlns:p14="http://schemas.microsoft.com/office/powerpoint/2010/main" xmlns="" val="24266865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9" descr="93887417 white out"/>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09600" y="2903538"/>
            <a:ext cx="8534400" cy="3802062"/>
          </a:xfrm>
          <a:prstGeom prst="rect">
            <a:avLst/>
          </a:prstGeom>
          <a:noFill/>
          <a:ln w="9525">
            <a:noFill/>
            <a:miter lim="800000"/>
            <a:headEnd/>
            <a:tailEnd/>
          </a:ln>
        </p:spPr>
      </p:pic>
      <p:sp>
        <p:nvSpPr>
          <p:cNvPr id="28675" name="Text Box 7"/>
          <p:cNvSpPr txBox="1">
            <a:spLocks noChangeArrowheads="1"/>
          </p:cNvSpPr>
          <p:nvPr/>
        </p:nvSpPr>
        <p:spPr bwMode="auto">
          <a:xfrm>
            <a:off x="609600" y="-76200"/>
            <a:ext cx="8534400" cy="1190625"/>
          </a:xfrm>
          <a:prstGeom prst="rect">
            <a:avLst/>
          </a:prstGeom>
          <a:noFill/>
          <a:ln w="9525">
            <a:noFill/>
            <a:miter lim="800000"/>
            <a:headEnd/>
            <a:tailEnd/>
          </a:ln>
        </p:spPr>
        <p:txBody>
          <a:bodyPr>
            <a:spAutoFit/>
          </a:bodyPr>
          <a:lstStyle/>
          <a:p>
            <a:pPr algn="ctr"/>
            <a:r>
              <a:rPr lang="en-US" sz="3600" dirty="0">
                <a:solidFill>
                  <a:srgbClr val="002060"/>
                </a:solidFill>
              </a:rPr>
              <a:t>How Social Security </a:t>
            </a:r>
            <a:br>
              <a:rPr lang="en-US" sz="3600" dirty="0">
                <a:solidFill>
                  <a:srgbClr val="002060"/>
                </a:solidFill>
              </a:rPr>
            </a:br>
            <a:r>
              <a:rPr lang="en-US" sz="3600" dirty="0">
                <a:solidFill>
                  <a:srgbClr val="002060"/>
                </a:solidFill>
              </a:rPr>
              <a:t>Determines Your Benefit</a:t>
            </a:r>
          </a:p>
        </p:txBody>
      </p:sp>
      <p:sp>
        <p:nvSpPr>
          <p:cNvPr id="28676" name="Text Box 8"/>
          <p:cNvSpPr txBox="1">
            <a:spLocks noChangeArrowheads="1"/>
          </p:cNvSpPr>
          <p:nvPr/>
        </p:nvSpPr>
        <p:spPr bwMode="auto">
          <a:xfrm>
            <a:off x="838200" y="1295400"/>
            <a:ext cx="8191500" cy="3416320"/>
          </a:xfrm>
          <a:prstGeom prst="rect">
            <a:avLst/>
          </a:prstGeom>
          <a:noFill/>
          <a:ln w="9525">
            <a:noFill/>
            <a:miter lim="800000"/>
            <a:headEnd/>
            <a:tailEnd/>
          </a:ln>
        </p:spPr>
        <p:txBody>
          <a:bodyPr wrap="square">
            <a:spAutoFit/>
          </a:bodyPr>
          <a:lstStyle/>
          <a:p>
            <a:pPr>
              <a:tabLst>
                <a:tab pos="685800" algn="l"/>
                <a:tab pos="1828800" algn="l"/>
              </a:tabLst>
            </a:pPr>
            <a:r>
              <a:rPr lang="en-US" sz="3200" dirty="0">
                <a:solidFill>
                  <a:srgbClr val="002060"/>
                </a:solidFill>
              </a:rPr>
              <a:t>Social Security benefits are based on earnings</a:t>
            </a:r>
          </a:p>
          <a:p>
            <a:pPr algn="ctr">
              <a:tabLst>
                <a:tab pos="685800" algn="l"/>
                <a:tab pos="1828800" algn="l"/>
              </a:tabLst>
            </a:pPr>
            <a:endParaRPr lang="en-US" sz="2800" dirty="0">
              <a:solidFill>
                <a:srgbClr val="002060"/>
              </a:solidFill>
            </a:endParaRPr>
          </a:p>
          <a:p>
            <a:pPr marL="347663" indent="-347663">
              <a:buClr>
                <a:srgbClr val="FF3300"/>
              </a:buClr>
              <a:buFont typeface="Wingdings" pitchFamily="2" charset="2"/>
              <a:buChar char="Ø"/>
              <a:tabLst>
                <a:tab pos="1379538" algn="l"/>
                <a:tab pos="1828800" algn="l"/>
              </a:tabLst>
            </a:pPr>
            <a:r>
              <a:rPr lang="en-US" u="sng" dirty="0">
                <a:solidFill>
                  <a:srgbClr val="002060"/>
                </a:solidFill>
              </a:rPr>
              <a:t>Step 1 </a:t>
            </a:r>
            <a:r>
              <a:rPr lang="en-US" dirty="0">
                <a:solidFill>
                  <a:srgbClr val="002060"/>
                </a:solidFill>
              </a:rPr>
              <a:t>-Your wages are adjusted for changes in wage </a:t>
            </a:r>
            <a:r>
              <a:rPr lang="en-US" dirty="0" smtClean="0">
                <a:solidFill>
                  <a:srgbClr val="002060"/>
                </a:solidFill>
              </a:rPr>
              <a:t>levels 	over </a:t>
            </a:r>
            <a:r>
              <a:rPr lang="en-US" dirty="0">
                <a:solidFill>
                  <a:srgbClr val="002060"/>
                </a:solidFill>
              </a:rPr>
              <a:t>time</a:t>
            </a:r>
          </a:p>
          <a:p>
            <a:pPr marL="347663" indent="-347663">
              <a:spcBef>
                <a:spcPct val="75000"/>
              </a:spcBef>
              <a:buClr>
                <a:srgbClr val="FF3300"/>
              </a:buClr>
              <a:buFont typeface="Wingdings" pitchFamily="2" charset="2"/>
              <a:buChar char="Ø"/>
              <a:tabLst>
                <a:tab pos="1379538" algn="l"/>
                <a:tab pos="1828800" algn="l"/>
              </a:tabLst>
            </a:pPr>
            <a:r>
              <a:rPr lang="en-US" u="sng" dirty="0">
                <a:solidFill>
                  <a:srgbClr val="002060"/>
                </a:solidFill>
              </a:rPr>
              <a:t>Step 2 </a:t>
            </a:r>
            <a:r>
              <a:rPr lang="en-US" dirty="0">
                <a:solidFill>
                  <a:srgbClr val="002060"/>
                </a:solidFill>
              </a:rPr>
              <a:t>-Find the monthly average of your 35 </a:t>
            </a:r>
            <a:r>
              <a:rPr lang="en-US" dirty="0" smtClean="0">
                <a:solidFill>
                  <a:srgbClr val="002060"/>
                </a:solidFill>
              </a:rPr>
              <a:t>highest</a:t>
            </a:r>
            <a:br>
              <a:rPr lang="en-US" dirty="0" smtClean="0">
                <a:solidFill>
                  <a:srgbClr val="002060"/>
                </a:solidFill>
              </a:rPr>
            </a:br>
            <a:r>
              <a:rPr lang="en-US" dirty="0" smtClean="0">
                <a:solidFill>
                  <a:srgbClr val="002060"/>
                </a:solidFill>
              </a:rPr>
              <a:t>	earnings </a:t>
            </a:r>
            <a:r>
              <a:rPr lang="en-US" dirty="0">
                <a:solidFill>
                  <a:srgbClr val="002060"/>
                </a:solidFill>
              </a:rPr>
              <a:t>years</a:t>
            </a:r>
          </a:p>
          <a:p>
            <a:pPr marL="347663" indent="-347663">
              <a:spcBef>
                <a:spcPct val="75000"/>
              </a:spcBef>
              <a:buClr>
                <a:srgbClr val="FF3300"/>
              </a:buClr>
              <a:buFont typeface="Wingdings" pitchFamily="2" charset="2"/>
              <a:buChar char="Ø"/>
              <a:tabLst>
                <a:tab pos="685800" algn="l"/>
                <a:tab pos="1828800" algn="l"/>
              </a:tabLst>
            </a:pPr>
            <a:r>
              <a:rPr lang="en-US" u="sng" dirty="0">
                <a:solidFill>
                  <a:srgbClr val="002060"/>
                </a:solidFill>
              </a:rPr>
              <a:t>Step 3 </a:t>
            </a:r>
            <a:r>
              <a:rPr lang="en-US" dirty="0">
                <a:solidFill>
                  <a:srgbClr val="002060"/>
                </a:solidFill>
              </a:rPr>
              <a:t>-Result is “average indexed monthly earnings”</a:t>
            </a:r>
            <a:endParaRPr lang="en-US" sz="3200" dirty="0">
              <a:solidFill>
                <a:srgbClr val="002060"/>
              </a:solidFill>
            </a:endParaRPr>
          </a:p>
        </p:txBody>
      </p:sp>
      <p:sp>
        <p:nvSpPr>
          <p:cNvPr id="28678" name="Line 20"/>
          <p:cNvSpPr>
            <a:spLocks noChangeShapeType="1"/>
          </p:cNvSpPr>
          <p:nvPr/>
        </p:nvSpPr>
        <p:spPr bwMode="auto">
          <a:xfrm rot="5400000">
            <a:off x="-1317229" y="4841384"/>
            <a:ext cx="3965477" cy="45720"/>
          </a:xfrm>
          <a:prstGeom prst="line">
            <a:avLst/>
          </a:prstGeom>
          <a:noFill/>
          <a:ln w="76200" cmpd="tri">
            <a:solidFill>
              <a:srgbClr val="FF2B15"/>
            </a:solidFill>
            <a:round/>
            <a:headEnd/>
            <a:tailEnd/>
          </a:ln>
        </p:spPr>
        <p:txBody>
          <a:bodyPr/>
          <a:lstStyle/>
          <a:p>
            <a:endParaRPr lang="en-US" dirty="0"/>
          </a:p>
        </p:txBody>
      </p:sp>
      <p:sp>
        <p:nvSpPr>
          <p:cNvPr id="28679" name="Rectangle 21"/>
          <p:cNvSpPr>
            <a:spLocks noChangeArrowheads="1"/>
          </p:cNvSpPr>
          <p:nvPr/>
        </p:nvSpPr>
        <p:spPr bwMode="auto">
          <a:xfrm rot="5400000">
            <a:off x="-3124201" y="3124201"/>
            <a:ext cx="6858002" cy="609600"/>
          </a:xfrm>
          <a:prstGeom prst="rect">
            <a:avLst/>
          </a:prstGeom>
          <a:solidFill>
            <a:srgbClr val="002060"/>
          </a:solidFill>
          <a:ln w="9525">
            <a:noFill/>
            <a:miter lim="800000"/>
            <a:headEnd/>
            <a:tailEnd/>
          </a:ln>
        </p:spPr>
        <p:txBody>
          <a:bodyPr wrap="none" anchor="ctr"/>
          <a:lstStyle/>
          <a:p>
            <a:endParaRPr lang="en-US" dirty="0"/>
          </a:p>
        </p:txBody>
      </p:sp>
      <p:sp>
        <p:nvSpPr>
          <p:cNvPr id="28680" name="Rectangle 22"/>
          <p:cNvSpPr>
            <a:spLocks noChangeArrowheads="1"/>
          </p:cNvSpPr>
          <p:nvPr/>
        </p:nvSpPr>
        <p:spPr bwMode="auto">
          <a:xfrm>
            <a:off x="609600" y="6667500"/>
            <a:ext cx="8534400" cy="190502"/>
          </a:xfrm>
          <a:prstGeom prst="rect">
            <a:avLst/>
          </a:prstGeom>
          <a:solidFill>
            <a:srgbClr val="FF2B15"/>
          </a:solidFill>
          <a:ln w="9525">
            <a:solidFill>
              <a:srgbClr val="FF2B15"/>
            </a:solidFill>
            <a:miter lim="800000"/>
            <a:headEnd/>
            <a:tailEnd/>
          </a:ln>
        </p:spPr>
        <p:txBody>
          <a:bodyPr wrap="none" anchor="ctr"/>
          <a:lstStyle/>
          <a:p>
            <a:endParaRPr lang="en-US" dirty="0"/>
          </a:p>
        </p:txBody>
      </p:sp>
      <p:sp>
        <p:nvSpPr>
          <p:cNvPr id="9" name="TextBox 8"/>
          <p:cNvSpPr txBox="1"/>
          <p:nvPr/>
        </p:nvSpPr>
        <p:spPr>
          <a:xfrm>
            <a:off x="8610600" y="6248400"/>
            <a:ext cx="838200" cy="276999"/>
          </a:xfrm>
          <a:prstGeom prst="rect">
            <a:avLst/>
          </a:prstGeom>
          <a:noFill/>
        </p:spPr>
        <p:txBody>
          <a:bodyPr wrap="square" rtlCol="0">
            <a:spAutoFit/>
          </a:bodyPr>
          <a:lstStyle/>
          <a:p>
            <a:fld id="{89BD06D7-37B2-4DF0-97FE-A9FCA724015F}" type="slidenum">
              <a:rPr lang="en-US" sz="1200" smtClean="0">
                <a:solidFill>
                  <a:srgbClr val="002060"/>
                </a:solidFill>
              </a:rPr>
              <a:pPr/>
              <a:t>4</a:t>
            </a:fld>
            <a:endParaRPr lang="en-US" sz="1200" dirty="0">
              <a:solidFill>
                <a:srgbClr val="002060"/>
              </a:solidFill>
            </a:endParaRPr>
          </a:p>
        </p:txBody>
      </p:sp>
    </p:spTree>
    <p:extLst>
      <p:ext uri="{BB962C8B-B14F-4D97-AF65-F5344CB8AC3E}">
        <p14:creationId xmlns:p14="http://schemas.microsoft.com/office/powerpoint/2010/main" xmlns="" val="1162415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685800" y="63500"/>
            <a:ext cx="8458200" cy="1079500"/>
          </a:xfrm>
          <a:prstGeom prst="rect">
            <a:avLst/>
          </a:prstGeom>
          <a:noFill/>
          <a:ln w="9525">
            <a:noFill/>
            <a:miter lim="800000"/>
            <a:headEnd/>
            <a:tailEnd/>
          </a:ln>
        </p:spPr>
        <p:txBody>
          <a:bodyPr>
            <a:spAutoFit/>
          </a:bodyPr>
          <a:lstStyle/>
          <a:p>
            <a:pPr algn="ctr">
              <a:lnSpc>
                <a:spcPct val="90000"/>
              </a:lnSpc>
            </a:pPr>
            <a:r>
              <a:rPr lang="en-US" sz="3600" dirty="0">
                <a:solidFill>
                  <a:srgbClr val="002060"/>
                </a:solidFill>
              </a:rPr>
              <a:t>In Addition to the Retiree,</a:t>
            </a:r>
          </a:p>
          <a:p>
            <a:pPr algn="ctr">
              <a:lnSpc>
                <a:spcPct val="90000"/>
              </a:lnSpc>
            </a:pPr>
            <a:r>
              <a:rPr lang="en-US" sz="3600" dirty="0">
                <a:solidFill>
                  <a:srgbClr val="002060"/>
                </a:solidFill>
              </a:rPr>
              <a:t>Who Else Can Get Benefits?</a:t>
            </a:r>
          </a:p>
        </p:txBody>
      </p:sp>
      <p:sp>
        <p:nvSpPr>
          <p:cNvPr id="24579" name="Text Box 14"/>
          <p:cNvSpPr txBox="1">
            <a:spLocks noChangeArrowheads="1"/>
          </p:cNvSpPr>
          <p:nvPr/>
        </p:nvSpPr>
        <p:spPr bwMode="auto">
          <a:xfrm>
            <a:off x="914400" y="1648802"/>
            <a:ext cx="8305800" cy="5742598"/>
          </a:xfrm>
          <a:prstGeom prst="rect">
            <a:avLst/>
          </a:prstGeom>
          <a:noFill/>
          <a:ln w="9525">
            <a:noFill/>
            <a:miter lim="800000"/>
            <a:headEnd/>
            <a:tailEnd/>
          </a:ln>
        </p:spPr>
        <p:txBody>
          <a:bodyPr>
            <a:spAutoFit/>
          </a:bodyPr>
          <a:lstStyle/>
          <a:p>
            <a:pPr indent="-457200">
              <a:buClr>
                <a:srgbClr val="FF3300"/>
              </a:buClr>
              <a:buFont typeface="Wingdings" pitchFamily="2" charset="2"/>
              <a:buNone/>
            </a:pPr>
            <a:r>
              <a:rPr lang="en-US" sz="3600" u="sng" dirty="0">
                <a:solidFill>
                  <a:srgbClr val="002060"/>
                </a:solidFill>
              </a:rPr>
              <a:t>Your Child</a:t>
            </a:r>
            <a:r>
              <a:rPr lang="en-US" dirty="0">
                <a:solidFill>
                  <a:srgbClr val="002060"/>
                </a:solidFill>
              </a:rPr>
              <a:t> </a:t>
            </a:r>
          </a:p>
          <a:p>
            <a:pPr indent="-457200">
              <a:lnSpc>
                <a:spcPts val="2500"/>
              </a:lnSpc>
              <a:spcBef>
                <a:spcPct val="50000"/>
              </a:spcBef>
              <a:buClr>
                <a:srgbClr val="FF3300"/>
              </a:buClr>
              <a:buFont typeface="Wingdings" pitchFamily="2" charset="2"/>
              <a:buChar char="Ø"/>
            </a:pPr>
            <a:r>
              <a:rPr lang="en-US" dirty="0">
                <a:solidFill>
                  <a:srgbClr val="002060"/>
                </a:solidFill>
              </a:rPr>
              <a:t>Not married under 18</a:t>
            </a:r>
          </a:p>
          <a:p>
            <a:pPr indent="-457200">
              <a:lnSpc>
                <a:spcPts val="2500"/>
              </a:lnSpc>
              <a:buClr>
                <a:srgbClr val="BD010A"/>
              </a:buClr>
              <a:buFont typeface="Wingdings" pitchFamily="2" charset="2"/>
              <a:buNone/>
            </a:pPr>
            <a:r>
              <a:rPr lang="en-US" b="0" dirty="0">
                <a:solidFill>
                  <a:srgbClr val="002060"/>
                </a:solidFill>
              </a:rPr>
              <a:t>      (under 19 if still in high school)</a:t>
            </a:r>
            <a:br>
              <a:rPr lang="en-US" b="0" dirty="0">
                <a:solidFill>
                  <a:srgbClr val="002060"/>
                </a:solidFill>
              </a:rPr>
            </a:br>
            <a:endParaRPr lang="en-US" b="0" dirty="0">
              <a:solidFill>
                <a:srgbClr val="002060"/>
              </a:solidFill>
            </a:endParaRPr>
          </a:p>
          <a:p>
            <a:pPr marL="457200" indent="-457200">
              <a:lnSpc>
                <a:spcPts val="2500"/>
              </a:lnSpc>
              <a:buClr>
                <a:srgbClr val="FF3300"/>
              </a:buClr>
              <a:buFont typeface="Wingdings" pitchFamily="2" charset="2"/>
              <a:buChar char="Ø"/>
            </a:pPr>
            <a:r>
              <a:rPr lang="en-US" dirty="0" smtClean="0">
                <a:solidFill>
                  <a:srgbClr val="002060"/>
                </a:solidFill>
              </a:rPr>
              <a:t>Not </a:t>
            </a:r>
            <a:r>
              <a:rPr lang="en-US" dirty="0">
                <a:solidFill>
                  <a:srgbClr val="002060"/>
                </a:solidFill>
              </a:rPr>
              <a:t>married and </a:t>
            </a:r>
            <a:r>
              <a:rPr lang="en-US" dirty="0" smtClean="0">
                <a:solidFill>
                  <a:srgbClr val="002060"/>
                </a:solidFill>
              </a:rPr>
              <a:t>disabled</a:t>
            </a:r>
            <a:br>
              <a:rPr lang="en-US" dirty="0" smtClean="0">
                <a:solidFill>
                  <a:srgbClr val="002060"/>
                </a:solidFill>
              </a:rPr>
            </a:br>
            <a:r>
              <a:rPr lang="en-US" dirty="0" smtClean="0">
                <a:solidFill>
                  <a:srgbClr val="002060"/>
                </a:solidFill>
              </a:rPr>
              <a:t>before </a:t>
            </a:r>
            <a:r>
              <a:rPr lang="en-US" dirty="0">
                <a:solidFill>
                  <a:srgbClr val="002060"/>
                </a:solidFill>
              </a:rPr>
              <a:t>age 22</a:t>
            </a:r>
          </a:p>
          <a:p>
            <a:pPr indent="-457200">
              <a:lnSpc>
                <a:spcPts val="2880"/>
              </a:lnSpc>
            </a:pPr>
            <a:r>
              <a:rPr lang="en-US" sz="3600" u="sng" dirty="0">
                <a:solidFill>
                  <a:srgbClr val="002060"/>
                </a:solidFill>
              </a:rPr>
              <a:t/>
            </a:r>
            <a:br>
              <a:rPr lang="en-US" sz="3600" u="sng" dirty="0">
                <a:solidFill>
                  <a:srgbClr val="002060"/>
                </a:solidFill>
              </a:rPr>
            </a:br>
            <a:r>
              <a:rPr lang="en-US" sz="3600" u="sng" dirty="0">
                <a:solidFill>
                  <a:srgbClr val="002060"/>
                </a:solidFill>
              </a:rPr>
              <a:t>Your Spouse </a:t>
            </a:r>
            <a:r>
              <a:rPr lang="en-US" u="sng" dirty="0">
                <a:solidFill>
                  <a:srgbClr val="002060"/>
                </a:solidFill>
              </a:rPr>
              <a:t/>
            </a:r>
            <a:br>
              <a:rPr lang="en-US" u="sng" dirty="0">
                <a:solidFill>
                  <a:srgbClr val="002060"/>
                </a:solidFill>
              </a:rPr>
            </a:br>
            <a:endParaRPr lang="en-US" u="sng" dirty="0">
              <a:solidFill>
                <a:srgbClr val="002060"/>
              </a:solidFill>
            </a:endParaRPr>
          </a:p>
          <a:p>
            <a:pPr indent="-457200">
              <a:lnSpc>
                <a:spcPts val="2500"/>
              </a:lnSpc>
              <a:buClr>
                <a:srgbClr val="FF0000"/>
              </a:buClr>
              <a:buFont typeface="Wingdings" pitchFamily="2" charset="2"/>
              <a:buChar char="Ø"/>
            </a:pPr>
            <a:r>
              <a:rPr lang="en-US" dirty="0">
                <a:solidFill>
                  <a:srgbClr val="002060"/>
                </a:solidFill>
              </a:rPr>
              <a:t>Age 62 or older</a:t>
            </a:r>
            <a:br>
              <a:rPr lang="en-US" dirty="0">
                <a:solidFill>
                  <a:srgbClr val="002060"/>
                </a:solidFill>
              </a:rPr>
            </a:br>
            <a:r>
              <a:rPr lang="en-US" dirty="0">
                <a:solidFill>
                  <a:srgbClr val="002060"/>
                </a:solidFill>
              </a:rPr>
              <a:t> </a:t>
            </a:r>
            <a:endParaRPr lang="en-US" sz="800" dirty="0">
              <a:solidFill>
                <a:srgbClr val="002060"/>
              </a:solidFill>
            </a:endParaRPr>
          </a:p>
          <a:p>
            <a:pPr indent="-457200">
              <a:lnSpc>
                <a:spcPts val="2500"/>
              </a:lnSpc>
              <a:buClr>
                <a:srgbClr val="FF0000"/>
              </a:buClr>
              <a:buFont typeface="Wingdings" pitchFamily="2" charset="2"/>
              <a:buChar char="Ø"/>
            </a:pPr>
            <a:r>
              <a:rPr lang="en-US" dirty="0">
                <a:solidFill>
                  <a:srgbClr val="002060"/>
                </a:solidFill>
              </a:rPr>
              <a:t>At any age, if caring for a child under age 16 or disabled</a:t>
            </a:r>
          </a:p>
          <a:p>
            <a:pPr indent="-457200">
              <a:buClr>
                <a:srgbClr val="FF3300"/>
              </a:buClr>
            </a:pPr>
            <a:endParaRPr lang="en-US" dirty="0">
              <a:solidFill>
                <a:srgbClr val="002060"/>
              </a:solidFill>
            </a:endParaRPr>
          </a:p>
          <a:p>
            <a:pPr indent="-457200"/>
            <a:r>
              <a:rPr lang="en-US" sz="2800" u="sng" dirty="0">
                <a:solidFill>
                  <a:srgbClr val="002060"/>
                </a:solidFill>
              </a:rPr>
              <a:t/>
            </a:r>
            <a:br>
              <a:rPr lang="en-US" sz="2800" u="sng" dirty="0">
                <a:solidFill>
                  <a:srgbClr val="002060"/>
                </a:solidFill>
              </a:rPr>
            </a:br>
            <a:endParaRPr lang="en-US" sz="2800" dirty="0">
              <a:solidFill>
                <a:srgbClr val="002060"/>
              </a:solidFill>
            </a:endParaRPr>
          </a:p>
        </p:txBody>
      </p:sp>
      <p:pic>
        <p:nvPicPr>
          <p:cNvPr id="24582" name="Picture 6" descr="C:\Documents and Settings\658131\Desktop\Pictures to Use\poster ppics\92492596.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638800" y="1524000"/>
            <a:ext cx="2687532" cy="4045075"/>
          </a:xfrm>
          <a:prstGeom prst="rect">
            <a:avLst/>
          </a:prstGeom>
          <a:ln w="38100">
            <a:solidFill>
              <a:schemeClr val="bg1">
                <a:lumMod val="85000"/>
              </a:schemeClr>
            </a:solidFill>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7"/>
          <p:cNvSpPr txBox="1">
            <a:spLocks noChangeArrowheads="1"/>
          </p:cNvSpPr>
          <p:nvPr/>
        </p:nvSpPr>
        <p:spPr bwMode="auto">
          <a:xfrm>
            <a:off x="685800" y="63500"/>
            <a:ext cx="8458200" cy="1079500"/>
          </a:xfrm>
          <a:prstGeom prst="rect">
            <a:avLst/>
          </a:prstGeom>
          <a:noFill/>
          <a:ln w="9525">
            <a:noFill/>
            <a:miter lim="800000"/>
            <a:headEnd/>
            <a:tailEnd/>
          </a:ln>
        </p:spPr>
        <p:txBody>
          <a:bodyPr>
            <a:spAutoFit/>
          </a:bodyPr>
          <a:lstStyle/>
          <a:p>
            <a:pPr algn="ctr">
              <a:lnSpc>
                <a:spcPct val="90000"/>
              </a:lnSpc>
            </a:pPr>
            <a:r>
              <a:rPr lang="en-US" sz="3600" dirty="0">
                <a:solidFill>
                  <a:srgbClr val="002060"/>
                </a:solidFill>
              </a:rPr>
              <a:t>In Addition to the Retiree,</a:t>
            </a:r>
          </a:p>
          <a:p>
            <a:pPr algn="ctr">
              <a:lnSpc>
                <a:spcPct val="90000"/>
              </a:lnSpc>
            </a:pPr>
            <a:r>
              <a:rPr lang="en-US" sz="3600" dirty="0">
                <a:solidFill>
                  <a:srgbClr val="002060"/>
                </a:solidFill>
              </a:rPr>
              <a:t>Who Else Can Get Benefits?</a:t>
            </a:r>
          </a:p>
        </p:txBody>
      </p:sp>
      <p:sp>
        <p:nvSpPr>
          <p:cNvPr id="25603" name="Text Box 14"/>
          <p:cNvSpPr txBox="1">
            <a:spLocks noChangeArrowheads="1"/>
          </p:cNvSpPr>
          <p:nvPr/>
        </p:nvSpPr>
        <p:spPr bwMode="auto">
          <a:xfrm>
            <a:off x="1295400" y="1146592"/>
            <a:ext cx="7543800" cy="5406608"/>
          </a:xfrm>
          <a:prstGeom prst="rect">
            <a:avLst/>
          </a:prstGeom>
          <a:noFill/>
          <a:ln w="9525">
            <a:noFill/>
            <a:miter lim="800000"/>
            <a:headEnd/>
            <a:tailEnd/>
          </a:ln>
        </p:spPr>
        <p:txBody>
          <a:bodyPr>
            <a:spAutoFit/>
          </a:bodyPr>
          <a:lstStyle/>
          <a:p>
            <a:pPr>
              <a:lnSpc>
                <a:spcPts val="2500"/>
              </a:lnSpc>
              <a:buClr>
                <a:srgbClr val="FF3300"/>
              </a:buClr>
              <a:buFont typeface="Wingdings" pitchFamily="2" charset="2"/>
              <a:buNone/>
            </a:pPr>
            <a:endParaRPr lang="en-US" sz="3200" u="sng" dirty="0">
              <a:solidFill>
                <a:srgbClr val="002060"/>
              </a:solidFill>
            </a:endParaRPr>
          </a:p>
          <a:p>
            <a:pPr>
              <a:lnSpc>
                <a:spcPts val="2500"/>
              </a:lnSpc>
              <a:buClr>
                <a:srgbClr val="FF3300"/>
              </a:buClr>
              <a:buFont typeface="Wingdings" pitchFamily="2" charset="2"/>
              <a:buNone/>
            </a:pPr>
            <a:r>
              <a:rPr lang="en-US" sz="3600" u="sng" dirty="0">
                <a:solidFill>
                  <a:srgbClr val="002060"/>
                </a:solidFill>
              </a:rPr>
              <a:t>Your </a:t>
            </a:r>
            <a:r>
              <a:rPr lang="en-US" sz="3600" u="sng" dirty="0" smtClean="0">
                <a:solidFill>
                  <a:srgbClr val="002060"/>
                </a:solidFill>
              </a:rPr>
              <a:t>Ex-Spouse</a:t>
            </a:r>
          </a:p>
          <a:p>
            <a:pPr>
              <a:lnSpc>
                <a:spcPts val="2500"/>
              </a:lnSpc>
              <a:buClr>
                <a:srgbClr val="FF3300"/>
              </a:buClr>
              <a:buFont typeface="Wingdings" pitchFamily="2" charset="2"/>
              <a:buNone/>
            </a:pPr>
            <a:endParaRPr lang="en-US" sz="3600" u="sng" dirty="0">
              <a:solidFill>
                <a:srgbClr val="002060"/>
              </a:solidFill>
            </a:endParaRPr>
          </a:p>
          <a:p>
            <a:pPr>
              <a:lnSpc>
                <a:spcPts val="2500"/>
              </a:lnSpc>
              <a:spcBef>
                <a:spcPct val="50000"/>
              </a:spcBef>
              <a:buClr>
                <a:srgbClr val="FF3300"/>
              </a:buClr>
              <a:buFont typeface="Wingdings" pitchFamily="2" charset="2"/>
              <a:buChar char="Ø"/>
            </a:pPr>
            <a:r>
              <a:rPr lang="en-US" dirty="0" smtClean="0">
                <a:solidFill>
                  <a:srgbClr val="002060"/>
                </a:solidFill>
              </a:rPr>
              <a:t> Marriage </a:t>
            </a:r>
            <a:r>
              <a:rPr lang="en-US" dirty="0">
                <a:solidFill>
                  <a:srgbClr val="002060"/>
                </a:solidFill>
              </a:rPr>
              <a:t>lasted at least 10 years</a:t>
            </a:r>
            <a:br>
              <a:rPr lang="en-US" dirty="0">
                <a:solidFill>
                  <a:srgbClr val="002060"/>
                </a:solidFill>
              </a:rPr>
            </a:br>
            <a:endParaRPr lang="en-US" dirty="0">
              <a:solidFill>
                <a:srgbClr val="002060"/>
              </a:solidFill>
            </a:endParaRPr>
          </a:p>
          <a:p>
            <a:pPr>
              <a:lnSpc>
                <a:spcPts val="2500"/>
              </a:lnSpc>
              <a:buClr>
                <a:srgbClr val="FF3300"/>
              </a:buClr>
              <a:buFont typeface="Wingdings" pitchFamily="2" charset="2"/>
              <a:buChar char="Ø"/>
            </a:pPr>
            <a:r>
              <a:rPr lang="en-US" dirty="0" smtClean="0">
                <a:solidFill>
                  <a:srgbClr val="002060"/>
                </a:solidFill>
              </a:rPr>
              <a:t> Ex-spouse </a:t>
            </a:r>
            <a:r>
              <a:rPr lang="en-US" dirty="0">
                <a:solidFill>
                  <a:srgbClr val="002060"/>
                </a:solidFill>
              </a:rPr>
              <a:t>62 or older </a:t>
            </a:r>
            <a:br>
              <a:rPr lang="en-US" dirty="0">
                <a:solidFill>
                  <a:srgbClr val="002060"/>
                </a:solidFill>
              </a:rPr>
            </a:br>
            <a:endParaRPr lang="en-US" dirty="0">
              <a:solidFill>
                <a:srgbClr val="002060"/>
              </a:solidFill>
            </a:endParaRPr>
          </a:p>
          <a:p>
            <a:pPr>
              <a:lnSpc>
                <a:spcPts val="2500"/>
              </a:lnSpc>
              <a:buClr>
                <a:srgbClr val="FF3300"/>
              </a:buClr>
              <a:buFont typeface="Wingdings" pitchFamily="2" charset="2"/>
              <a:buChar char="Ø"/>
            </a:pPr>
            <a:r>
              <a:rPr lang="en-US" dirty="0" smtClean="0">
                <a:solidFill>
                  <a:srgbClr val="002060"/>
                </a:solidFill>
              </a:rPr>
              <a:t> Divorced </a:t>
            </a:r>
            <a:r>
              <a:rPr lang="en-US" dirty="0">
                <a:solidFill>
                  <a:srgbClr val="002060"/>
                </a:solidFill>
              </a:rPr>
              <a:t>at least two years and you and your  </a:t>
            </a:r>
            <a:br>
              <a:rPr lang="en-US" dirty="0">
                <a:solidFill>
                  <a:srgbClr val="002060"/>
                </a:solidFill>
              </a:rPr>
            </a:br>
            <a:r>
              <a:rPr lang="en-US" dirty="0">
                <a:solidFill>
                  <a:srgbClr val="002060"/>
                </a:solidFill>
              </a:rPr>
              <a:t>    ex-spouse are at least 62, he or she can get benefits</a:t>
            </a:r>
            <a:br>
              <a:rPr lang="en-US" dirty="0">
                <a:solidFill>
                  <a:srgbClr val="002060"/>
                </a:solidFill>
              </a:rPr>
            </a:br>
            <a:r>
              <a:rPr lang="en-US" dirty="0">
                <a:solidFill>
                  <a:srgbClr val="002060"/>
                </a:solidFill>
              </a:rPr>
              <a:t>    even if you are not retired</a:t>
            </a:r>
            <a:br>
              <a:rPr lang="en-US" dirty="0">
                <a:solidFill>
                  <a:srgbClr val="002060"/>
                </a:solidFill>
              </a:rPr>
            </a:br>
            <a:endParaRPr lang="en-US" dirty="0">
              <a:solidFill>
                <a:srgbClr val="002060"/>
              </a:solidFill>
            </a:endParaRPr>
          </a:p>
          <a:p>
            <a:pPr>
              <a:lnSpc>
                <a:spcPts val="2500"/>
              </a:lnSpc>
              <a:buClr>
                <a:srgbClr val="FF3300"/>
              </a:buClr>
              <a:buFont typeface="Wingdings" pitchFamily="2" charset="2"/>
              <a:buChar char="Ø"/>
            </a:pPr>
            <a:r>
              <a:rPr lang="en-US" dirty="0" smtClean="0">
                <a:solidFill>
                  <a:srgbClr val="002060"/>
                </a:solidFill>
              </a:rPr>
              <a:t> Ex-spouse’s </a:t>
            </a:r>
            <a:r>
              <a:rPr lang="en-US" dirty="0">
                <a:solidFill>
                  <a:srgbClr val="002060"/>
                </a:solidFill>
              </a:rPr>
              <a:t>benefit amount has no effect on the</a:t>
            </a:r>
            <a:br>
              <a:rPr lang="en-US" dirty="0">
                <a:solidFill>
                  <a:srgbClr val="002060"/>
                </a:solidFill>
              </a:rPr>
            </a:br>
            <a:r>
              <a:rPr lang="en-US" dirty="0">
                <a:solidFill>
                  <a:srgbClr val="002060"/>
                </a:solidFill>
              </a:rPr>
              <a:t>    amount you or your current spouse can get </a:t>
            </a:r>
            <a:br>
              <a:rPr lang="en-US" dirty="0">
                <a:solidFill>
                  <a:srgbClr val="002060"/>
                </a:solidFill>
              </a:rPr>
            </a:br>
            <a:endParaRPr lang="en-US" dirty="0">
              <a:solidFill>
                <a:srgbClr val="002060"/>
              </a:solidFill>
            </a:endParaRPr>
          </a:p>
          <a:p>
            <a:pPr>
              <a:lnSpc>
                <a:spcPts val="2500"/>
              </a:lnSpc>
            </a:pPr>
            <a:endParaRPr lang="en-US" sz="2800" dirty="0">
              <a:solidFill>
                <a:srgbClr val="002060"/>
              </a:solidFill>
            </a:endParaRPr>
          </a:p>
          <a:p>
            <a:pPr>
              <a:lnSpc>
                <a:spcPts val="2500"/>
              </a:lnSpc>
            </a:pPr>
            <a:endParaRPr lang="en-US" sz="2800" dirty="0">
              <a:solidFill>
                <a:srgbClr val="002060"/>
              </a:solidFill>
            </a:endParaRPr>
          </a:p>
        </p:txBody>
      </p:sp>
      <p:sp>
        <p:nvSpPr>
          <p:cNvPr id="25605" name="Rectangle 5"/>
          <p:cNvSpPr>
            <a:spLocks noChangeArrowheads="1"/>
          </p:cNvSpPr>
          <p:nvPr/>
        </p:nvSpPr>
        <p:spPr bwMode="auto">
          <a:xfrm>
            <a:off x="1295400" y="4724400"/>
            <a:ext cx="7467600" cy="830263"/>
          </a:xfrm>
          <a:prstGeom prst="rect">
            <a:avLst/>
          </a:prstGeom>
          <a:noFill/>
          <a:ln w="9525">
            <a:noFill/>
            <a:miter lim="800000"/>
            <a:headEnd/>
            <a:tailEnd/>
          </a:ln>
        </p:spPr>
        <p:txBody>
          <a:bodyPr>
            <a:spAutoFit/>
          </a:bodyPr>
          <a:lstStyle/>
          <a:p>
            <a:pPr>
              <a:buClr>
                <a:srgbClr val="FF3300"/>
              </a:buClr>
              <a:buFont typeface="Wingdings" pitchFamily="2" charset="2"/>
              <a:buChar char="Ø"/>
            </a:pPr>
            <a:endParaRPr lang="en-US" dirty="0">
              <a:solidFill>
                <a:srgbClr val="002060"/>
              </a:solidFill>
            </a:endParaRPr>
          </a:p>
          <a:p>
            <a:pPr>
              <a:buClr>
                <a:srgbClr val="FF3300"/>
              </a:buClr>
              <a:buFont typeface="Wingdings" pitchFamily="2" charset="2"/>
              <a:buChar char="Ø"/>
            </a:pPr>
            <a:endParaRPr lang="en-US"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a:spLocks noChangeArrowheads="1"/>
          </p:cNvSpPr>
          <p:nvPr/>
        </p:nvSpPr>
        <p:spPr bwMode="auto">
          <a:xfrm>
            <a:off x="762000" y="282575"/>
            <a:ext cx="8305800" cy="708025"/>
          </a:xfrm>
          <a:prstGeom prst="rect">
            <a:avLst/>
          </a:prstGeom>
          <a:noFill/>
          <a:ln w="9525">
            <a:noFill/>
            <a:miter lim="800000"/>
            <a:headEnd/>
            <a:tailEnd/>
          </a:ln>
        </p:spPr>
        <p:txBody>
          <a:bodyPr>
            <a:spAutoFit/>
          </a:bodyPr>
          <a:lstStyle/>
          <a:p>
            <a:pPr algn="ctr"/>
            <a:r>
              <a:rPr lang="en-US" sz="4000" dirty="0">
                <a:solidFill>
                  <a:srgbClr val="002060"/>
                </a:solidFill>
              </a:rPr>
              <a:t>Spouse’s Benefit Computation</a:t>
            </a:r>
          </a:p>
        </p:txBody>
      </p:sp>
      <p:sp>
        <p:nvSpPr>
          <p:cNvPr id="26628" name="Content Placeholder 9"/>
          <p:cNvSpPr>
            <a:spLocks noGrp="1"/>
          </p:cNvSpPr>
          <p:nvPr>
            <p:ph sz="half" idx="4294967295"/>
          </p:nvPr>
        </p:nvSpPr>
        <p:spPr bwMode="auto">
          <a:xfrm>
            <a:off x="1219200" y="1493837"/>
            <a:ext cx="7620000" cy="4983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Benefit is 50% of worker’s unreduced benefit</a:t>
            </a:r>
            <a:r>
              <a:rPr lang="en-US" b="1" dirty="0" smtClean="0">
                <a:solidFill>
                  <a:srgbClr val="002060"/>
                </a:solidFill>
                <a:latin typeface="Times New Roman" pitchFamily="18" charset="0"/>
              </a:rPr>
              <a:t/>
            </a:r>
            <a:br>
              <a:rPr lang="en-US" b="1" dirty="0" smtClean="0">
                <a:solidFill>
                  <a:srgbClr val="002060"/>
                </a:solidFill>
                <a:latin typeface="Times New Roman" pitchFamily="18" charset="0"/>
              </a:rPr>
            </a:br>
            <a:endParaRPr lang="en-US" sz="1800" b="1" dirty="0" smtClean="0">
              <a:solidFill>
                <a:srgbClr val="002060"/>
              </a:solidFill>
              <a:latin typeface="Times New Roman" pitchFamily="18" charset="0"/>
            </a:endParaRPr>
          </a:p>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Reduction for early retirement</a:t>
            </a:r>
            <a:r>
              <a:rPr lang="en-US" b="1" dirty="0" smtClean="0">
                <a:solidFill>
                  <a:srgbClr val="002060"/>
                </a:solidFill>
                <a:latin typeface="Times New Roman" pitchFamily="18" charset="0"/>
              </a:rPr>
              <a:t/>
            </a:r>
            <a:br>
              <a:rPr lang="en-US" b="1" dirty="0" smtClean="0">
                <a:solidFill>
                  <a:srgbClr val="002060"/>
                </a:solidFill>
                <a:latin typeface="Times New Roman" pitchFamily="18" charset="0"/>
              </a:rPr>
            </a:br>
            <a:endParaRPr lang="en-US" sz="1800" b="1" dirty="0" smtClean="0">
              <a:solidFill>
                <a:srgbClr val="002060"/>
              </a:solidFill>
              <a:latin typeface="Times New Roman" pitchFamily="18" charset="0"/>
            </a:endParaRPr>
          </a:p>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If spouse’s own benefit is less than 50% of the worker’s, the benefits are combined</a:t>
            </a:r>
            <a:r>
              <a:rPr lang="en-US" b="1" dirty="0" smtClean="0">
                <a:solidFill>
                  <a:srgbClr val="002060"/>
                </a:solidFill>
                <a:latin typeface="Times New Roman" pitchFamily="18" charset="0"/>
              </a:rPr>
              <a:t/>
            </a:r>
            <a:br>
              <a:rPr lang="en-US" b="1" dirty="0" smtClean="0">
                <a:solidFill>
                  <a:srgbClr val="002060"/>
                </a:solidFill>
                <a:latin typeface="Times New Roman" pitchFamily="18" charset="0"/>
              </a:rPr>
            </a:br>
            <a:endParaRPr lang="en-US" sz="1800" b="1" dirty="0" smtClean="0">
              <a:solidFill>
                <a:srgbClr val="002060"/>
              </a:solidFill>
              <a:latin typeface="Times New Roman" pitchFamily="18" charset="0"/>
            </a:endParaRPr>
          </a:p>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Does not reduce payment to worker</a:t>
            </a:r>
            <a:r>
              <a:rPr lang="en-US" b="1" dirty="0" smtClean="0">
                <a:solidFill>
                  <a:srgbClr val="002060"/>
                </a:solidFill>
                <a:latin typeface="Times New Roman" pitchFamily="18" charset="0"/>
              </a:rPr>
              <a:t>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762000" y="228600"/>
            <a:ext cx="8382000" cy="707886"/>
          </a:xfrm>
          <a:prstGeom prst="rect">
            <a:avLst/>
          </a:prstGeom>
          <a:noFill/>
          <a:ln w="9525">
            <a:noFill/>
            <a:miter lim="800000"/>
            <a:headEnd/>
            <a:tailEnd/>
          </a:ln>
        </p:spPr>
        <p:txBody>
          <a:bodyPr>
            <a:spAutoFit/>
          </a:bodyPr>
          <a:lstStyle/>
          <a:p>
            <a:pPr algn="ctr"/>
            <a:r>
              <a:rPr lang="en-US" sz="4000" dirty="0">
                <a:solidFill>
                  <a:srgbClr val="002060"/>
                </a:solidFill>
              </a:rPr>
              <a:t>Who Can Get Survivors Benefits?</a:t>
            </a:r>
          </a:p>
        </p:txBody>
      </p:sp>
      <p:sp>
        <p:nvSpPr>
          <p:cNvPr id="41987" name="Text Box 16"/>
          <p:cNvSpPr txBox="1">
            <a:spLocks noChangeArrowheads="1"/>
          </p:cNvSpPr>
          <p:nvPr/>
        </p:nvSpPr>
        <p:spPr bwMode="auto">
          <a:xfrm>
            <a:off x="990600" y="1177290"/>
            <a:ext cx="7620000" cy="5909310"/>
          </a:xfrm>
          <a:prstGeom prst="rect">
            <a:avLst/>
          </a:prstGeom>
          <a:noFill/>
          <a:ln w="9525">
            <a:noFill/>
            <a:miter lim="800000"/>
            <a:headEnd/>
            <a:tailEnd/>
          </a:ln>
        </p:spPr>
        <p:txBody>
          <a:bodyPr>
            <a:spAutoFit/>
          </a:bodyPr>
          <a:lstStyle/>
          <a:p>
            <a:pPr>
              <a:lnSpc>
                <a:spcPct val="150000"/>
              </a:lnSpc>
              <a:spcBef>
                <a:spcPct val="50000"/>
              </a:spcBef>
            </a:pPr>
            <a:r>
              <a:rPr lang="en-US" u="sng" dirty="0">
                <a:solidFill>
                  <a:srgbClr val="002060"/>
                </a:solidFill>
              </a:rPr>
              <a:t>Your Child if:</a:t>
            </a:r>
          </a:p>
          <a:p>
            <a:pPr>
              <a:spcBef>
                <a:spcPts val="1200"/>
              </a:spcBef>
              <a:buClr>
                <a:srgbClr val="FF3300"/>
              </a:buClr>
              <a:buFont typeface="Wingdings" pitchFamily="2" charset="2"/>
              <a:buChar char="Ø"/>
            </a:pPr>
            <a:r>
              <a:rPr lang="en-US" dirty="0" smtClean="0">
                <a:solidFill>
                  <a:srgbClr val="002060"/>
                </a:solidFill>
              </a:rPr>
              <a:t> Not </a:t>
            </a:r>
            <a:r>
              <a:rPr lang="en-US" dirty="0">
                <a:solidFill>
                  <a:srgbClr val="002060"/>
                </a:solidFill>
              </a:rPr>
              <a:t>married under age 18 </a:t>
            </a:r>
            <a:r>
              <a:rPr lang="en-US" sz="1800" b="0" dirty="0">
                <a:solidFill>
                  <a:srgbClr val="002060"/>
                </a:solidFill>
              </a:rPr>
              <a:t>(under 19 if still in high school)</a:t>
            </a:r>
          </a:p>
          <a:p>
            <a:pPr>
              <a:spcBef>
                <a:spcPts val="1200"/>
              </a:spcBef>
              <a:buClr>
                <a:srgbClr val="FF3300"/>
              </a:buClr>
              <a:buFont typeface="Wingdings" pitchFamily="2" charset="2"/>
              <a:buChar char="Ø"/>
            </a:pPr>
            <a:r>
              <a:rPr lang="en-US" dirty="0" smtClean="0">
                <a:solidFill>
                  <a:srgbClr val="002060"/>
                </a:solidFill>
              </a:rPr>
              <a:t> Not </a:t>
            </a:r>
            <a:r>
              <a:rPr lang="en-US" dirty="0">
                <a:solidFill>
                  <a:srgbClr val="002060"/>
                </a:solidFill>
              </a:rPr>
              <a:t>married and disabled before age </a:t>
            </a:r>
            <a:r>
              <a:rPr lang="en-US" dirty="0" smtClean="0">
                <a:solidFill>
                  <a:srgbClr val="002060"/>
                </a:solidFill>
              </a:rPr>
              <a:t>22</a:t>
            </a:r>
          </a:p>
          <a:p>
            <a:pPr>
              <a:spcBef>
                <a:spcPts val="1200"/>
              </a:spcBef>
              <a:buClr>
                <a:srgbClr val="FF3300"/>
              </a:buClr>
            </a:pPr>
            <a:r>
              <a:rPr lang="en-US" u="sng" dirty="0" smtClean="0">
                <a:solidFill>
                  <a:srgbClr val="002060"/>
                </a:solidFill>
              </a:rPr>
              <a:t>Widow </a:t>
            </a:r>
            <a:r>
              <a:rPr lang="en-US" u="sng" dirty="0">
                <a:solidFill>
                  <a:srgbClr val="002060"/>
                </a:solidFill>
              </a:rPr>
              <a:t>or Widower:</a:t>
            </a:r>
          </a:p>
          <a:p>
            <a:pPr>
              <a:spcBef>
                <a:spcPts val="1200"/>
              </a:spcBef>
              <a:buClr>
                <a:srgbClr val="FF3300"/>
              </a:buClr>
              <a:buFont typeface="Wingdings" pitchFamily="2" charset="2"/>
              <a:buChar char="Ø"/>
            </a:pPr>
            <a:r>
              <a:rPr lang="en-US" dirty="0" smtClean="0">
                <a:solidFill>
                  <a:srgbClr val="002060"/>
                </a:solidFill>
              </a:rPr>
              <a:t> Full </a:t>
            </a:r>
            <a:r>
              <a:rPr lang="en-US" dirty="0">
                <a:solidFill>
                  <a:srgbClr val="002060"/>
                </a:solidFill>
              </a:rPr>
              <a:t>benefits at full retirement age</a:t>
            </a:r>
          </a:p>
          <a:p>
            <a:pPr>
              <a:spcBef>
                <a:spcPts val="1200"/>
              </a:spcBef>
              <a:buClr>
                <a:srgbClr val="FF3300"/>
              </a:buClr>
              <a:buFont typeface="Wingdings" pitchFamily="2" charset="2"/>
              <a:buChar char="Ø"/>
            </a:pPr>
            <a:r>
              <a:rPr lang="en-US" dirty="0" smtClean="0">
                <a:solidFill>
                  <a:srgbClr val="002060"/>
                </a:solidFill>
              </a:rPr>
              <a:t> Reduced </a:t>
            </a:r>
            <a:r>
              <a:rPr lang="en-US" dirty="0">
                <a:solidFill>
                  <a:srgbClr val="002060"/>
                </a:solidFill>
              </a:rPr>
              <a:t>benefits at age 60 </a:t>
            </a:r>
          </a:p>
          <a:p>
            <a:pPr>
              <a:spcBef>
                <a:spcPts val="1200"/>
              </a:spcBef>
              <a:buClr>
                <a:srgbClr val="FF3300"/>
              </a:buClr>
              <a:buFont typeface="Wingdings" pitchFamily="2" charset="2"/>
              <a:buChar char="Ø"/>
            </a:pPr>
            <a:r>
              <a:rPr lang="en-US" dirty="0" smtClean="0">
                <a:solidFill>
                  <a:srgbClr val="002060"/>
                </a:solidFill>
              </a:rPr>
              <a:t> If </a:t>
            </a:r>
            <a:r>
              <a:rPr lang="en-US" dirty="0">
                <a:solidFill>
                  <a:srgbClr val="002060"/>
                </a:solidFill>
              </a:rPr>
              <a:t>disabled as early as age 50</a:t>
            </a:r>
          </a:p>
          <a:p>
            <a:pPr>
              <a:spcBef>
                <a:spcPts val="1200"/>
              </a:spcBef>
              <a:buClr>
                <a:srgbClr val="FF3300"/>
              </a:buClr>
              <a:buFont typeface="Wingdings" pitchFamily="2" charset="2"/>
              <a:buChar char="Ø"/>
            </a:pPr>
            <a:r>
              <a:rPr lang="en-US" dirty="0" smtClean="0">
                <a:solidFill>
                  <a:srgbClr val="002060"/>
                </a:solidFill>
              </a:rPr>
              <a:t> At </a:t>
            </a:r>
            <a:r>
              <a:rPr lang="en-US" dirty="0">
                <a:solidFill>
                  <a:srgbClr val="002060"/>
                </a:solidFill>
              </a:rPr>
              <a:t>any age if caring for child under 16 or disabled</a:t>
            </a:r>
          </a:p>
          <a:p>
            <a:pPr>
              <a:spcBef>
                <a:spcPts val="1200"/>
              </a:spcBef>
              <a:buClr>
                <a:srgbClr val="FF3300"/>
              </a:buClr>
              <a:buFont typeface="Wingdings" pitchFamily="2" charset="2"/>
              <a:buChar char="Ø"/>
            </a:pPr>
            <a:r>
              <a:rPr lang="en-US" dirty="0" smtClean="0">
                <a:solidFill>
                  <a:srgbClr val="002060"/>
                </a:solidFill>
              </a:rPr>
              <a:t> Remarriage </a:t>
            </a:r>
            <a:r>
              <a:rPr lang="en-US" dirty="0">
                <a:solidFill>
                  <a:srgbClr val="002060"/>
                </a:solidFill>
              </a:rPr>
              <a:t>after age 60 (50 if disabled)</a:t>
            </a:r>
          </a:p>
          <a:p>
            <a:pPr>
              <a:spcBef>
                <a:spcPts val="1200"/>
              </a:spcBef>
              <a:buClr>
                <a:srgbClr val="FF3300"/>
              </a:buClr>
              <a:buFont typeface="Wingdings" pitchFamily="2" charset="2"/>
              <a:buChar char="Ø"/>
            </a:pPr>
            <a:r>
              <a:rPr lang="en-US" dirty="0" smtClean="0">
                <a:solidFill>
                  <a:srgbClr val="002060"/>
                </a:solidFill>
              </a:rPr>
              <a:t> Divorced </a:t>
            </a:r>
            <a:r>
              <a:rPr lang="en-US" dirty="0">
                <a:solidFill>
                  <a:srgbClr val="002060"/>
                </a:solidFill>
              </a:rPr>
              <a:t>widows/widowers may qualify</a:t>
            </a:r>
          </a:p>
          <a:p>
            <a:pPr>
              <a:spcBef>
                <a:spcPct val="50000"/>
              </a:spcBef>
              <a:buClr>
                <a:srgbClr val="BD010A"/>
              </a:buClr>
              <a:buFont typeface="Wingdings" pitchFamily="2" charset="2"/>
              <a:buChar char="§"/>
            </a:pPr>
            <a:endParaRPr lang="en-US" dirty="0">
              <a:solidFill>
                <a:srgbClr val="002060"/>
              </a:solidFill>
            </a:endParaRPr>
          </a:p>
        </p:txBody>
      </p:sp>
    </p:spTree>
    <p:extLst>
      <p:ext uri="{BB962C8B-B14F-4D97-AF65-F5344CB8AC3E}">
        <p14:creationId xmlns:p14="http://schemas.microsoft.com/office/powerpoint/2010/main" xmlns="" val="900812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11"/>
          <p:cNvSpPr txBox="1">
            <a:spLocks noChangeArrowheads="1"/>
          </p:cNvSpPr>
          <p:nvPr/>
        </p:nvSpPr>
        <p:spPr bwMode="auto">
          <a:xfrm>
            <a:off x="685800" y="228600"/>
            <a:ext cx="8382000" cy="707886"/>
          </a:xfrm>
          <a:prstGeom prst="rect">
            <a:avLst/>
          </a:prstGeom>
          <a:noFill/>
          <a:ln w="9525">
            <a:noFill/>
            <a:miter lim="800000"/>
            <a:headEnd/>
            <a:tailEnd/>
          </a:ln>
        </p:spPr>
        <p:txBody>
          <a:bodyPr>
            <a:spAutoFit/>
          </a:bodyPr>
          <a:lstStyle/>
          <a:p>
            <a:pPr algn="ctr"/>
            <a:r>
              <a:rPr lang="en-US" sz="4000" dirty="0">
                <a:solidFill>
                  <a:srgbClr val="002060"/>
                </a:solidFill>
              </a:rPr>
              <a:t>Other Survivors Benefits</a:t>
            </a:r>
          </a:p>
        </p:txBody>
      </p:sp>
      <p:sp>
        <p:nvSpPr>
          <p:cNvPr id="44037" name="Rectangle 25"/>
          <p:cNvSpPr>
            <a:spLocks noChangeArrowheads="1"/>
          </p:cNvSpPr>
          <p:nvPr/>
        </p:nvSpPr>
        <p:spPr bwMode="auto">
          <a:xfrm>
            <a:off x="969168" y="1219200"/>
            <a:ext cx="7815263" cy="2840778"/>
          </a:xfrm>
          <a:prstGeom prst="rect">
            <a:avLst/>
          </a:prstGeom>
          <a:noFill/>
          <a:ln w="9525" algn="ctr">
            <a:noFill/>
            <a:miter lim="800000"/>
            <a:headEnd/>
            <a:tailEnd/>
          </a:ln>
        </p:spPr>
        <p:txBody>
          <a:bodyPr>
            <a:spAutoFit/>
          </a:bodyPr>
          <a:lstStyle/>
          <a:p>
            <a:pPr>
              <a:spcAft>
                <a:spcPct val="30000"/>
              </a:spcAft>
              <a:buClr>
                <a:srgbClr val="FF3300"/>
              </a:buClr>
              <a:buFont typeface="Wingdings" pitchFamily="2" charset="2"/>
              <a:buChar char="Ø"/>
              <a:tabLst>
                <a:tab pos="228600" algn="l"/>
              </a:tabLst>
            </a:pPr>
            <a:r>
              <a:rPr lang="en-US" sz="3200" dirty="0">
                <a:solidFill>
                  <a:srgbClr val="002060"/>
                </a:solidFill>
              </a:rPr>
              <a:t> Parents</a:t>
            </a:r>
          </a:p>
          <a:p>
            <a:pPr marL="741363" lvl="1" indent="-284163">
              <a:buClr>
                <a:srgbClr val="FF3300"/>
              </a:buClr>
              <a:buFont typeface="Arial" pitchFamily="34" charset="0"/>
              <a:buChar char="•"/>
              <a:tabLst>
                <a:tab pos="228600" algn="l"/>
              </a:tabLst>
            </a:pPr>
            <a:r>
              <a:rPr lang="en-US" sz="2800" dirty="0" smtClean="0">
                <a:solidFill>
                  <a:srgbClr val="002060"/>
                </a:solidFill>
              </a:rPr>
              <a:t>Age </a:t>
            </a:r>
            <a:r>
              <a:rPr lang="en-US" sz="2800" dirty="0">
                <a:solidFill>
                  <a:srgbClr val="002060"/>
                </a:solidFill>
              </a:rPr>
              <a:t>62 and was receiving at least </a:t>
            </a:r>
            <a:r>
              <a:rPr lang="en-US" sz="2800" dirty="0" smtClean="0">
                <a:solidFill>
                  <a:srgbClr val="002060"/>
                </a:solidFill>
              </a:rPr>
              <a:t>one-half </a:t>
            </a:r>
            <a:r>
              <a:rPr lang="en-US" sz="2800" dirty="0">
                <a:solidFill>
                  <a:srgbClr val="002060"/>
                </a:solidFill>
              </a:rPr>
              <a:t>support from deceased worker</a:t>
            </a:r>
          </a:p>
          <a:p>
            <a:pPr marL="457200" indent="-457200">
              <a:spcBef>
                <a:spcPct val="50000"/>
              </a:spcBef>
              <a:buClr>
                <a:srgbClr val="FF3300"/>
              </a:buClr>
              <a:buFont typeface="Wingdings" pitchFamily="2" charset="2"/>
              <a:buChar char="Ø"/>
            </a:pPr>
            <a:r>
              <a:rPr lang="en-US" sz="2800" dirty="0" smtClean="0">
                <a:solidFill>
                  <a:srgbClr val="002060"/>
                </a:solidFill>
              </a:rPr>
              <a:t>Lump </a:t>
            </a:r>
            <a:r>
              <a:rPr lang="en-US" sz="2800" dirty="0">
                <a:solidFill>
                  <a:srgbClr val="002060"/>
                </a:solidFill>
              </a:rPr>
              <a:t>Sum Death Payment </a:t>
            </a:r>
            <a:r>
              <a:rPr lang="en-US" sz="2800" b="0" dirty="0">
                <a:solidFill>
                  <a:srgbClr val="002060"/>
                </a:solidFill>
              </a:rPr>
              <a:t>($255)</a:t>
            </a:r>
          </a:p>
          <a:p>
            <a:pPr marL="741363" lvl="1" indent="-284163">
              <a:spcBef>
                <a:spcPct val="50000"/>
              </a:spcBef>
              <a:buClr>
                <a:srgbClr val="FF3300"/>
              </a:buClr>
              <a:buFont typeface="Arial" pitchFamily="34" charset="0"/>
              <a:buChar char="•"/>
            </a:pPr>
            <a:r>
              <a:rPr lang="en-US" sz="2600" dirty="0" smtClean="0">
                <a:solidFill>
                  <a:srgbClr val="002060"/>
                </a:solidFill>
              </a:rPr>
              <a:t>Most spouses and some </a:t>
            </a:r>
            <a:r>
              <a:rPr lang="en-US" sz="2600" dirty="0">
                <a:solidFill>
                  <a:srgbClr val="002060"/>
                </a:solidFill>
              </a:rPr>
              <a:t>children</a:t>
            </a:r>
          </a:p>
        </p:txBody>
      </p:sp>
      <p:pic>
        <p:nvPicPr>
          <p:cNvPr id="44038" name="Picture 27" descr="95660788"/>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124200" y="4120375"/>
            <a:ext cx="3657600" cy="2432825"/>
          </a:xfrm>
          <a:prstGeom prst="rect">
            <a:avLst/>
          </a:prstGeom>
          <a:noFill/>
          <a:ln w="38100">
            <a:solidFill>
              <a:schemeClr val="bg1">
                <a:lumMod val="85000"/>
              </a:schemeClr>
            </a:solidFill>
            <a:miter lim="800000"/>
            <a:headEnd/>
            <a:tailEnd/>
          </a:ln>
        </p:spPr>
      </p:pic>
    </p:spTree>
    <p:extLst>
      <p:ext uri="{BB962C8B-B14F-4D97-AF65-F5344CB8AC3E}">
        <p14:creationId xmlns:p14="http://schemas.microsoft.com/office/powerpoint/2010/main" xmlns="" val="22440568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8398" dir="12393903"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DDDDDD"/>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2C4C31BDB934418EABD138025A13C2" ma:contentTypeVersion="1" ma:contentTypeDescription="Create a new document." ma:contentTypeScope="" ma:versionID="b3fc851fcb3bf655176e826efb3735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3752AC-B541-4ABC-AB77-45BE505A2157}">
  <ds:schemaRefs>
    <ds:schemaRef ds:uri="http://schemas.microsoft.com/sharepoint/v3/contenttype/forms"/>
  </ds:schemaRefs>
</ds:datastoreItem>
</file>

<file path=customXml/itemProps2.xml><?xml version="1.0" encoding="utf-8"?>
<ds:datastoreItem xmlns:ds="http://schemas.openxmlformats.org/officeDocument/2006/customXml" ds:itemID="{32FEFFF3-8377-4CFB-914B-B6A41FAECE1C}">
  <ds:schemaRefs>
    <ds:schemaRef ds:uri="http://schemas.microsoft.com/office/2006/documentManagement/types"/>
    <ds:schemaRef ds:uri="http://purl.org/dc/term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8017A0A-45F8-4FA1-99D3-08186C05C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Ocean</Template>
  <TotalTime>41155</TotalTime>
  <Words>2097</Words>
  <Application>Microsoft Office PowerPoint</Application>
  <PresentationFormat>On-screen Show (4:3)</PresentationFormat>
  <Paragraphs>261</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Default Design</vt:lpstr>
      <vt:lpstr>Custom Design</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my Social Security</vt:lpstr>
      <vt:lpstr>Slide 18</vt:lpstr>
      <vt:lpstr>my Social Security Services</vt:lpstr>
      <vt:lpstr>my Social Security</vt:lpstr>
      <vt:lpstr>Your Online  Social Security Statement Provides</vt:lpstr>
      <vt:lpstr>Current SSA Hot Topics</vt:lpstr>
      <vt:lpstr>The End</vt:lpstr>
    </vt:vector>
  </TitlesOfParts>
  <Company>SSA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Devon Reardon</dc:creator>
  <cp:lastModifiedBy>Madeline.Habib</cp:lastModifiedBy>
  <cp:revision>1120</cp:revision>
  <cp:lastPrinted>2015-10-21T16:21:15Z</cp:lastPrinted>
  <dcterms:created xsi:type="dcterms:W3CDTF">2004-01-07T19:32:15Z</dcterms:created>
  <dcterms:modified xsi:type="dcterms:W3CDTF">2015-10-29T12:51:24Z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0x010100282C4C31BDB934418EABD138025A13C2</vt:lpwstr>
  </property>
</Properties>
</file>